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6"/>
  </p:notesMasterIdLst>
  <p:sldIdLst>
    <p:sldId id="394" r:id="rId2"/>
    <p:sldId id="395" r:id="rId3"/>
    <p:sldId id="631" r:id="rId4"/>
    <p:sldId id="632" r:id="rId5"/>
    <p:sldId id="633" r:id="rId6"/>
    <p:sldId id="634" r:id="rId7"/>
    <p:sldId id="635" r:id="rId8"/>
    <p:sldId id="636" r:id="rId9"/>
    <p:sldId id="637" r:id="rId10"/>
    <p:sldId id="582" r:id="rId11"/>
    <p:sldId id="516" r:id="rId12"/>
    <p:sldId id="517" r:id="rId13"/>
    <p:sldId id="518" r:id="rId14"/>
    <p:sldId id="519" r:id="rId15"/>
    <p:sldId id="520" r:id="rId16"/>
    <p:sldId id="521" r:id="rId17"/>
    <p:sldId id="638" r:id="rId18"/>
    <p:sldId id="396" r:id="rId19"/>
    <p:sldId id="449" r:id="rId20"/>
    <p:sldId id="452" r:id="rId21"/>
    <p:sldId id="577" r:id="rId22"/>
    <p:sldId id="523" r:id="rId23"/>
    <p:sldId id="670" r:id="rId24"/>
    <p:sldId id="454" r:id="rId25"/>
    <p:sldId id="525" r:id="rId26"/>
    <p:sldId id="526" r:id="rId27"/>
    <p:sldId id="671" r:id="rId28"/>
    <p:sldId id="579" r:id="rId29"/>
    <p:sldId id="581" r:id="rId30"/>
    <p:sldId id="541" r:id="rId31"/>
    <p:sldId id="542" r:id="rId32"/>
    <p:sldId id="453" r:id="rId33"/>
    <p:sldId id="534" r:id="rId34"/>
    <p:sldId id="450" r:id="rId35"/>
    <p:sldId id="527" r:id="rId36"/>
    <p:sldId id="673" r:id="rId37"/>
    <p:sldId id="672" r:id="rId38"/>
    <p:sldId id="674" r:id="rId39"/>
    <p:sldId id="675" r:id="rId40"/>
    <p:sldId id="676" r:id="rId41"/>
    <p:sldId id="677" r:id="rId42"/>
    <p:sldId id="528" r:id="rId43"/>
    <p:sldId id="529" r:id="rId44"/>
    <p:sldId id="544" r:id="rId45"/>
    <p:sldId id="545" r:id="rId46"/>
    <p:sldId id="551" r:id="rId47"/>
    <p:sldId id="546" r:id="rId48"/>
    <p:sldId id="451" r:id="rId49"/>
    <p:sldId id="678" r:id="rId50"/>
    <p:sldId id="530" r:id="rId51"/>
    <p:sldId id="531" r:id="rId52"/>
    <p:sldId id="533" r:id="rId53"/>
    <p:sldId id="679" r:id="rId54"/>
    <p:sldId id="532" r:id="rId55"/>
    <p:sldId id="547" r:id="rId56"/>
    <p:sldId id="548" r:id="rId57"/>
    <p:sldId id="549" r:id="rId58"/>
    <p:sldId id="550" r:id="rId59"/>
    <p:sldId id="522" r:id="rId60"/>
    <p:sldId id="404" r:id="rId61"/>
    <p:sldId id="405" r:id="rId62"/>
    <p:sldId id="406" r:id="rId63"/>
    <p:sldId id="407" r:id="rId64"/>
    <p:sldId id="408" r:id="rId6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008000"/>
    <a:srgbClr val="00FF00"/>
    <a:srgbClr val="EF3E07"/>
    <a:srgbClr val="D60093"/>
    <a:srgbClr val="00FFC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161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79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2CEBE35A-6BF2-48FF-83C1-80F64E545EBD}" type="datetimeFigureOut">
              <a:rPr lang="en-US"/>
              <a:t>5/15/2023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FD88C7E-171D-4C35-888C-657729FC61E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474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904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190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96CDB4A3-4EB5-45BF-88E2-30BECDA5EC29}" type="slidenum">
              <a:rPr lang="en-CA" smtClean="0"/>
              <a:t>1</a:t>
            </a:fld>
            <a:endParaRPr lang="en-CA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 bwMode="auto">
          <a:xfrm>
            <a:off x="0" y="3902075"/>
            <a:ext cx="3400425" cy="2949575"/>
            <a:chOff x="0" y="2458"/>
            <a:chExt cx="2142" cy="1858"/>
          </a:xfrm>
        </p:grpSpPr>
        <p:sp>
          <p:nvSpPr>
            <p:cNvPr id="5" name="Freeform 3"/>
            <p:cNvSpPr/>
            <p:nvPr/>
          </p:nvSpPr>
          <p:spPr bwMode="ltGray">
            <a:xfrm>
              <a:off x="0" y="2508"/>
              <a:ext cx="2142" cy="1804"/>
            </a:xfrm>
            <a:custGeom>
              <a:avLst/>
              <a:gdLst/>
              <a:ahLst/>
              <a:cxnLst>
                <a:cxn ang="0">
                  <a:pos x="329" y="66"/>
                </a:cxn>
                <a:cxn ang="0">
                  <a:pos x="161" y="30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161" y="42"/>
                </a:cxn>
                <a:cxn ang="0">
                  <a:pos x="323" y="78"/>
                </a:cxn>
                <a:cxn ang="0">
                  <a:pos x="556" y="150"/>
                </a:cxn>
                <a:cxn ang="0">
                  <a:pos x="777" y="245"/>
                </a:cxn>
                <a:cxn ang="0">
                  <a:pos x="993" y="365"/>
                </a:cxn>
                <a:cxn ang="0">
                  <a:pos x="1196" y="503"/>
                </a:cxn>
                <a:cxn ang="0">
                  <a:pos x="1381" y="653"/>
                </a:cxn>
                <a:cxn ang="0">
                  <a:pos x="1555" y="827"/>
                </a:cxn>
                <a:cxn ang="0">
                  <a:pos x="1710" y="1019"/>
                </a:cxn>
                <a:cxn ang="0">
                  <a:pos x="1854" y="1229"/>
                </a:cxn>
                <a:cxn ang="0">
                  <a:pos x="1937" y="1366"/>
                </a:cxn>
                <a:cxn ang="0">
                  <a:pos x="2009" y="1510"/>
                </a:cxn>
                <a:cxn ang="0">
                  <a:pos x="2069" y="1654"/>
                </a:cxn>
                <a:cxn ang="0">
                  <a:pos x="2123" y="1804"/>
                </a:cxn>
                <a:cxn ang="0">
                  <a:pos x="2135" y="1804"/>
                </a:cxn>
                <a:cxn ang="0">
                  <a:pos x="2081" y="1654"/>
                </a:cxn>
                <a:cxn ang="0">
                  <a:pos x="2021" y="1510"/>
                </a:cxn>
                <a:cxn ang="0">
                  <a:pos x="1949" y="1366"/>
                </a:cxn>
                <a:cxn ang="0">
                  <a:pos x="1866" y="1223"/>
                </a:cxn>
                <a:cxn ang="0">
                  <a:pos x="1722" y="1013"/>
                </a:cxn>
                <a:cxn ang="0">
                  <a:pos x="1561" y="821"/>
                </a:cxn>
                <a:cxn ang="0">
                  <a:pos x="1387" y="647"/>
                </a:cxn>
                <a:cxn ang="0">
                  <a:pos x="1202" y="491"/>
                </a:cxn>
                <a:cxn ang="0">
                  <a:pos x="999" y="353"/>
                </a:cxn>
                <a:cxn ang="0">
                  <a:pos x="783" y="239"/>
                </a:cxn>
                <a:cxn ang="0">
                  <a:pos x="562" y="138"/>
                </a:cxn>
                <a:cxn ang="0">
                  <a:pos x="329" y="66"/>
                </a:cxn>
                <a:cxn ang="0">
                  <a:pos x="329" y="66"/>
                </a:cxn>
              </a:cxnLst>
              <a:rect l="0" t="0" r="r" b="b"/>
              <a:pathLst>
                <a:path w="2135" h="1804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" name="Freeform 4"/>
            <p:cNvSpPr/>
            <p:nvPr/>
          </p:nvSpPr>
          <p:spPr bwMode="hidden">
            <a:xfrm>
              <a:off x="0" y="2458"/>
              <a:ext cx="1854" cy="1858"/>
            </a:xfrm>
            <a:custGeom>
              <a:avLst/>
              <a:gdLst/>
              <a:ahLst/>
              <a:cxnLst>
                <a:cxn ang="0">
                  <a:pos x="1854" y="1858"/>
                </a:cxn>
                <a:cxn ang="0">
                  <a:pos x="0" y="1858"/>
                </a:cxn>
                <a:cxn ang="0">
                  <a:pos x="0" y="0"/>
                </a:cxn>
                <a:cxn ang="0">
                  <a:pos x="1854" y="1858"/>
                </a:cxn>
                <a:cxn ang="0">
                  <a:pos x="1854" y="1858"/>
                </a:cxn>
              </a:cxnLst>
              <a:rect l="0" t="0" r="r" b="b"/>
              <a:pathLst>
                <a:path w="1854" h="1858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5000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5"/>
            <p:cNvSpPr/>
            <p:nvPr/>
          </p:nvSpPr>
          <p:spPr bwMode="ltGray">
            <a:xfrm>
              <a:off x="0" y="2735"/>
              <a:ext cx="1745" cy="1577"/>
            </a:xfrm>
            <a:custGeom>
              <a:avLst/>
              <a:gdLst/>
              <a:ahLst/>
              <a:cxnLst>
                <a:cxn ang="0">
                  <a:pos x="1640" y="1377"/>
                </a:cxn>
                <a:cxn ang="0">
                  <a:pos x="1692" y="1479"/>
                </a:cxn>
                <a:cxn ang="0">
                  <a:pos x="1732" y="1577"/>
                </a:cxn>
                <a:cxn ang="0">
                  <a:pos x="1745" y="1577"/>
                </a:cxn>
                <a:cxn ang="0">
                  <a:pos x="1703" y="1469"/>
                </a:cxn>
                <a:cxn ang="0">
                  <a:pos x="1649" y="1367"/>
                </a:cxn>
                <a:cxn ang="0">
                  <a:pos x="1535" y="1157"/>
                </a:cxn>
                <a:cxn ang="0">
                  <a:pos x="1395" y="951"/>
                </a:cxn>
                <a:cxn ang="0">
                  <a:pos x="1236" y="756"/>
                </a:cxn>
                <a:cxn ang="0">
                  <a:pos x="1061" y="582"/>
                </a:cxn>
                <a:cxn ang="0">
                  <a:pos x="876" y="426"/>
                </a:cxn>
                <a:cxn ang="0">
                  <a:pos x="672" y="294"/>
                </a:cxn>
                <a:cxn ang="0">
                  <a:pos x="455" y="174"/>
                </a:cxn>
                <a:cxn ang="0">
                  <a:pos x="234" y="78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222" y="89"/>
                </a:cxn>
                <a:cxn ang="0">
                  <a:pos x="446" y="185"/>
                </a:cxn>
                <a:cxn ang="0">
                  <a:pos x="662" y="305"/>
                </a:cxn>
                <a:cxn ang="0">
                  <a:pos x="866" y="437"/>
                </a:cxn>
                <a:cxn ang="0">
                  <a:pos x="1052" y="593"/>
                </a:cxn>
                <a:cxn ang="0">
                  <a:pos x="1226" y="767"/>
                </a:cxn>
                <a:cxn ang="0">
                  <a:pos x="1385" y="960"/>
                </a:cxn>
                <a:cxn ang="0">
                  <a:pos x="1526" y="1167"/>
                </a:cxn>
                <a:cxn ang="0">
                  <a:pos x="1640" y="1377"/>
                </a:cxn>
              </a:cxnLst>
              <a:rect l="0" t="0" r="r" b="b"/>
              <a:pathLst>
                <a:path w="1745" h="1577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Freeform 6"/>
            <p:cNvSpPr/>
            <p:nvPr/>
          </p:nvSpPr>
          <p:spPr bwMode="ltGray">
            <a:xfrm>
              <a:off x="0" y="2544"/>
              <a:ext cx="1745" cy="176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2"/>
                </a:cxn>
                <a:cxn ang="0">
                  <a:pos x="210" y="88"/>
                </a:cxn>
                <a:cxn ang="0">
                  <a:pos x="426" y="190"/>
                </a:cxn>
                <a:cxn ang="0">
                  <a:pos x="630" y="304"/>
                </a:cxn>
                <a:cxn ang="0">
                  <a:pos x="818" y="442"/>
                </a:cxn>
                <a:cxn ang="0">
                  <a:pos x="998" y="592"/>
                </a:cxn>
                <a:cxn ang="0">
                  <a:pos x="1164" y="766"/>
                </a:cxn>
                <a:cxn ang="0">
                  <a:pos x="1310" y="942"/>
                </a:cxn>
                <a:cxn ang="0">
                  <a:pos x="1454" y="1146"/>
                </a:cxn>
                <a:cxn ang="0">
                  <a:pos x="1536" y="1298"/>
                </a:cxn>
                <a:cxn ang="0">
                  <a:pos x="1614" y="1456"/>
                </a:cxn>
                <a:cxn ang="0">
                  <a:pos x="1682" y="1616"/>
                </a:cxn>
                <a:cxn ang="0">
                  <a:pos x="1733" y="1768"/>
                </a:cxn>
                <a:cxn ang="0">
                  <a:pos x="1745" y="1768"/>
                </a:cxn>
                <a:cxn ang="0">
                  <a:pos x="1691" y="1606"/>
                </a:cxn>
                <a:cxn ang="0">
                  <a:pos x="1623" y="1445"/>
                </a:cxn>
                <a:cxn ang="0">
                  <a:pos x="1547" y="1288"/>
                </a:cxn>
                <a:cxn ang="0">
                  <a:pos x="1463" y="1136"/>
                </a:cxn>
                <a:cxn ang="0">
                  <a:pos x="1320" y="932"/>
                </a:cxn>
                <a:cxn ang="0">
                  <a:pos x="1173" y="755"/>
                </a:cxn>
                <a:cxn ang="0">
                  <a:pos x="1008" y="581"/>
                </a:cxn>
                <a:cxn ang="0">
                  <a:pos x="827" y="431"/>
                </a:cxn>
                <a:cxn ang="0">
                  <a:pos x="642" y="293"/>
                </a:cxn>
                <a:cxn ang="0">
                  <a:pos x="437" y="179"/>
                </a:cxn>
                <a:cxn ang="0">
                  <a:pos x="222" y="7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745" h="1768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ltGray">
            <a:xfrm>
              <a:off x="209" y="2784"/>
              <a:ext cx="86" cy="86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</a:gradFill>
            <a:ln w="9525">
              <a:noFill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ltGray">
            <a:xfrm>
              <a:off x="1536" y="3884"/>
              <a:ext cx="92" cy="92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ltGray">
            <a:xfrm>
              <a:off x="791" y="2723"/>
              <a:ext cx="121" cy="12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</a:gradFill>
            <a:ln w="9525">
              <a:noFill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276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873250"/>
            <a:ext cx="7772400" cy="155575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7659" name="Rectangle 11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Rectangle 12"/>
          <p:cNvSpPr>
            <a:spLocks noGrp="1" noChangeArrowheads="1"/>
          </p:cNvSpPr>
          <p:nvPr>
            <p:ph type="dt" sz="quarter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Rectangle 1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AC2A2F-6109-4669-BAE1-DD75EE7C9291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 spd="med">
    <p:blinds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34A293-039C-4BCB-964A-1ED215B8517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 spd="med">
    <p:blinds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4BC60C-79E7-48ED-BCB2-E686ADB3E67E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 spd="med">
    <p:blinds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64A53D-231B-43BA-92B3-162FF7A8CBF0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 spd="med">
    <p:blinds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F12ED3-C035-4F33-836F-9B41F1885FD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 spd="med">
    <p:blinds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6925C7-5742-49E9-9AB3-C687AD4F91AA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 spd="med">
    <p:blinds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436A3F-9594-485C-894B-DE57BA87AE5A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 spd="med">
    <p:blinds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202A37-FCC4-48C7-AE98-F41D1B8BAA49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 spd="med">
    <p:blinds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77DCD6-D389-46D0-B678-B566476EADB1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 spd="med">
    <p:blinds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C00250-9C27-4EE0-A13D-D98A919F0EC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 spd="med">
    <p:blinds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1760F8-9CB3-4651-87FC-C14BE2697E83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 spd="med">
    <p:blinds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/>
          <p:cNvGrpSpPr/>
          <p:nvPr/>
        </p:nvGrpSpPr>
        <p:grpSpPr bwMode="auto">
          <a:xfrm>
            <a:off x="0" y="3902075"/>
            <a:ext cx="3400425" cy="2949575"/>
            <a:chOff x="0" y="2458"/>
            <a:chExt cx="2142" cy="1858"/>
          </a:xfrm>
        </p:grpSpPr>
        <p:sp>
          <p:nvSpPr>
            <p:cNvPr id="26627" name="Freeform 3"/>
            <p:cNvSpPr/>
            <p:nvPr/>
          </p:nvSpPr>
          <p:spPr bwMode="ltGray">
            <a:xfrm>
              <a:off x="0" y="2508"/>
              <a:ext cx="2142" cy="1804"/>
            </a:xfrm>
            <a:custGeom>
              <a:avLst/>
              <a:gdLst/>
              <a:ahLst/>
              <a:cxnLst>
                <a:cxn ang="0">
                  <a:pos x="329" y="66"/>
                </a:cxn>
                <a:cxn ang="0">
                  <a:pos x="161" y="30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161" y="42"/>
                </a:cxn>
                <a:cxn ang="0">
                  <a:pos x="323" y="78"/>
                </a:cxn>
                <a:cxn ang="0">
                  <a:pos x="556" y="150"/>
                </a:cxn>
                <a:cxn ang="0">
                  <a:pos x="777" y="245"/>
                </a:cxn>
                <a:cxn ang="0">
                  <a:pos x="993" y="365"/>
                </a:cxn>
                <a:cxn ang="0">
                  <a:pos x="1196" y="503"/>
                </a:cxn>
                <a:cxn ang="0">
                  <a:pos x="1381" y="653"/>
                </a:cxn>
                <a:cxn ang="0">
                  <a:pos x="1555" y="827"/>
                </a:cxn>
                <a:cxn ang="0">
                  <a:pos x="1710" y="1019"/>
                </a:cxn>
                <a:cxn ang="0">
                  <a:pos x="1854" y="1229"/>
                </a:cxn>
                <a:cxn ang="0">
                  <a:pos x="1937" y="1366"/>
                </a:cxn>
                <a:cxn ang="0">
                  <a:pos x="2009" y="1510"/>
                </a:cxn>
                <a:cxn ang="0">
                  <a:pos x="2069" y="1654"/>
                </a:cxn>
                <a:cxn ang="0">
                  <a:pos x="2123" y="1804"/>
                </a:cxn>
                <a:cxn ang="0">
                  <a:pos x="2135" y="1804"/>
                </a:cxn>
                <a:cxn ang="0">
                  <a:pos x="2081" y="1654"/>
                </a:cxn>
                <a:cxn ang="0">
                  <a:pos x="2021" y="1510"/>
                </a:cxn>
                <a:cxn ang="0">
                  <a:pos x="1949" y="1366"/>
                </a:cxn>
                <a:cxn ang="0">
                  <a:pos x="1866" y="1223"/>
                </a:cxn>
                <a:cxn ang="0">
                  <a:pos x="1722" y="1013"/>
                </a:cxn>
                <a:cxn ang="0">
                  <a:pos x="1561" y="821"/>
                </a:cxn>
                <a:cxn ang="0">
                  <a:pos x="1387" y="647"/>
                </a:cxn>
                <a:cxn ang="0">
                  <a:pos x="1202" y="491"/>
                </a:cxn>
                <a:cxn ang="0">
                  <a:pos x="999" y="353"/>
                </a:cxn>
                <a:cxn ang="0">
                  <a:pos x="783" y="239"/>
                </a:cxn>
                <a:cxn ang="0">
                  <a:pos x="562" y="138"/>
                </a:cxn>
                <a:cxn ang="0">
                  <a:pos x="329" y="66"/>
                </a:cxn>
                <a:cxn ang="0">
                  <a:pos x="329" y="66"/>
                </a:cxn>
              </a:cxnLst>
              <a:rect l="0" t="0" r="r" b="b"/>
              <a:pathLst>
                <a:path w="2135" h="1804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6628" name="Freeform 4"/>
            <p:cNvSpPr/>
            <p:nvPr/>
          </p:nvSpPr>
          <p:spPr bwMode="hidden">
            <a:xfrm>
              <a:off x="0" y="2458"/>
              <a:ext cx="1854" cy="1858"/>
            </a:xfrm>
            <a:custGeom>
              <a:avLst/>
              <a:gdLst/>
              <a:ahLst/>
              <a:cxnLst>
                <a:cxn ang="0">
                  <a:pos x="1854" y="1858"/>
                </a:cxn>
                <a:cxn ang="0">
                  <a:pos x="0" y="1858"/>
                </a:cxn>
                <a:cxn ang="0">
                  <a:pos x="0" y="0"/>
                </a:cxn>
                <a:cxn ang="0">
                  <a:pos x="1854" y="1858"/>
                </a:cxn>
                <a:cxn ang="0">
                  <a:pos x="1854" y="1858"/>
                </a:cxn>
              </a:cxnLst>
              <a:rect l="0" t="0" r="r" b="b"/>
              <a:pathLst>
                <a:path w="1854" h="1858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5000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6629" name="Freeform 5"/>
            <p:cNvSpPr/>
            <p:nvPr/>
          </p:nvSpPr>
          <p:spPr bwMode="ltGray">
            <a:xfrm>
              <a:off x="0" y="2735"/>
              <a:ext cx="1745" cy="1577"/>
            </a:xfrm>
            <a:custGeom>
              <a:avLst/>
              <a:gdLst/>
              <a:ahLst/>
              <a:cxnLst>
                <a:cxn ang="0">
                  <a:pos x="1640" y="1377"/>
                </a:cxn>
                <a:cxn ang="0">
                  <a:pos x="1692" y="1479"/>
                </a:cxn>
                <a:cxn ang="0">
                  <a:pos x="1732" y="1577"/>
                </a:cxn>
                <a:cxn ang="0">
                  <a:pos x="1745" y="1577"/>
                </a:cxn>
                <a:cxn ang="0">
                  <a:pos x="1703" y="1469"/>
                </a:cxn>
                <a:cxn ang="0">
                  <a:pos x="1649" y="1367"/>
                </a:cxn>
                <a:cxn ang="0">
                  <a:pos x="1535" y="1157"/>
                </a:cxn>
                <a:cxn ang="0">
                  <a:pos x="1395" y="951"/>
                </a:cxn>
                <a:cxn ang="0">
                  <a:pos x="1236" y="756"/>
                </a:cxn>
                <a:cxn ang="0">
                  <a:pos x="1061" y="582"/>
                </a:cxn>
                <a:cxn ang="0">
                  <a:pos x="876" y="426"/>
                </a:cxn>
                <a:cxn ang="0">
                  <a:pos x="672" y="294"/>
                </a:cxn>
                <a:cxn ang="0">
                  <a:pos x="455" y="174"/>
                </a:cxn>
                <a:cxn ang="0">
                  <a:pos x="234" y="78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222" y="89"/>
                </a:cxn>
                <a:cxn ang="0">
                  <a:pos x="446" y="185"/>
                </a:cxn>
                <a:cxn ang="0">
                  <a:pos x="662" y="305"/>
                </a:cxn>
                <a:cxn ang="0">
                  <a:pos x="866" y="437"/>
                </a:cxn>
                <a:cxn ang="0">
                  <a:pos x="1052" y="593"/>
                </a:cxn>
                <a:cxn ang="0">
                  <a:pos x="1226" y="767"/>
                </a:cxn>
                <a:cxn ang="0">
                  <a:pos x="1385" y="960"/>
                </a:cxn>
                <a:cxn ang="0">
                  <a:pos x="1526" y="1167"/>
                </a:cxn>
                <a:cxn ang="0">
                  <a:pos x="1640" y="1377"/>
                </a:cxn>
              </a:cxnLst>
              <a:rect l="0" t="0" r="r" b="b"/>
              <a:pathLst>
                <a:path w="1745" h="1577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6630" name="Freeform 6"/>
            <p:cNvSpPr/>
            <p:nvPr/>
          </p:nvSpPr>
          <p:spPr bwMode="ltGray">
            <a:xfrm>
              <a:off x="0" y="2544"/>
              <a:ext cx="1745" cy="176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2"/>
                </a:cxn>
                <a:cxn ang="0">
                  <a:pos x="210" y="88"/>
                </a:cxn>
                <a:cxn ang="0">
                  <a:pos x="426" y="190"/>
                </a:cxn>
                <a:cxn ang="0">
                  <a:pos x="630" y="304"/>
                </a:cxn>
                <a:cxn ang="0">
                  <a:pos x="818" y="442"/>
                </a:cxn>
                <a:cxn ang="0">
                  <a:pos x="998" y="592"/>
                </a:cxn>
                <a:cxn ang="0">
                  <a:pos x="1164" y="766"/>
                </a:cxn>
                <a:cxn ang="0">
                  <a:pos x="1310" y="942"/>
                </a:cxn>
                <a:cxn ang="0">
                  <a:pos x="1454" y="1146"/>
                </a:cxn>
                <a:cxn ang="0">
                  <a:pos x="1536" y="1298"/>
                </a:cxn>
                <a:cxn ang="0">
                  <a:pos x="1614" y="1456"/>
                </a:cxn>
                <a:cxn ang="0">
                  <a:pos x="1682" y="1616"/>
                </a:cxn>
                <a:cxn ang="0">
                  <a:pos x="1733" y="1768"/>
                </a:cxn>
                <a:cxn ang="0">
                  <a:pos x="1745" y="1768"/>
                </a:cxn>
                <a:cxn ang="0">
                  <a:pos x="1691" y="1606"/>
                </a:cxn>
                <a:cxn ang="0">
                  <a:pos x="1623" y="1445"/>
                </a:cxn>
                <a:cxn ang="0">
                  <a:pos x="1547" y="1288"/>
                </a:cxn>
                <a:cxn ang="0">
                  <a:pos x="1463" y="1136"/>
                </a:cxn>
                <a:cxn ang="0">
                  <a:pos x="1320" y="932"/>
                </a:cxn>
                <a:cxn ang="0">
                  <a:pos x="1173" y="755"/>
                </a:cxn>
                <a:cxn ang="0">
                  <a:pos x="1008" y="581"/>
                </a:cxn>
                <a:cxn ang="0">
                  <a:pos x="827" y="431"/>
                </a:cxn>
                <a:cxn ang="0">
                  <a:pos x="642" y="293"/>
                </a:cxn>
                <a:cxn ang="0">
                  <a:pos x="437" y="179"/>
                </a:cxn>
                <a:cxn ang="0">
                  <a:pos x="222" y="7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745" h="1768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6631" name="Oval 7"/>
            <p:cNvSpPr>
              <a:spLocks noChangeArrowheads="1"/>
            </p:cNvSpPr>
            <p:nvPr/>
          </p:nvSpPr>
          <p:spPr bwMode="ltGray">
            <a:xfrm>
              <a:off x="209" y="2784"/>
              <a:ext cx="86" cy="86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</a:gradFill>
            <a:ln w="9525">
              <a:noFill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6632" name="Oval 8"/>
            <p:cNvSpPr>
              <a:spLocks noChangeArrowheads="1"/>
            </p:cNvSpPr>
            <p:nvPr/>
          </p:nvSpPr>
          <p:spPr bwMode="ltGray">
            <a:xfrm>
              <a:off x="1536" y="3884"/>
              <a:ext cx="92" cy="92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6633" name="Oval 9"/>
            <p:cNvSpPr>
              <a:spLocks noChangeArrowheads="1"/>
            </p:cNvSpPr>
            <p:nvPr/>
          </p:nvSpPr>
          <p:spPr bwMode="ltGray">
            <a:xfrm>
              <a:off x="791" y="2723"/>
              <a:ext cx="121" cy="12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</a:gradFill>
            <a:ln w="9525">
              <a:noFill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2051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1" compatLnSpc="1"/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6635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6638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>
                <a:effectLst>
                  <a:outerShdw blurRad="38100" dist="38100" dir="2700000" algn="tl">
                    <a:srgbClr val="010199"/>
                  </a:outerShdw>
                </a:effectLst>
              </a:defRPr>
            </a:lvl1pPr>
          </a:lstStyle>
          <a:p>
            <a:pPr>
              <a:defRPr/>
            </a:pPr>
            <a:fld id="{3056F5A1-870A-48C9-94BB-054072D7E752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blinds dir="vert"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Times New Roman" panose="02020603050405020304" pitchFamily="18" charset="0"/>
          <a:cs typeface="Times New Roman" panose="0202060305040502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Times New Roman" panose="02020603050405020304" pitchFamily="18" charset="0"/>
          <a:cs typeface="Times New Roman" panose="0202060305040502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Times New Roman" panose="02020603050405020304" pitchFamily="18" charset="0"/>
          <a:cs typeface="Times New Roman" panose="0202060305040502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Times New Roman" panose="02020603050405020304" pitchFamily="18" charset="0"/>
          <a:cs typeface="Times New Roman" panose="02020603050405020304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anose="05000000000000000000" pitchFamily="2" charset="2"/>
        <a:buChar char="l"/>
        <a:defRPr sz="32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l"/>
        <a:defRPr sz="28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Times New Roman" panose="02020603050405020304" pitchFamily="18" charset="0"/>
          <a:cs typeface="Times New Roman" panose="02020603050405020304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l"/>
        <a:defRPr sz="24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Times New Roman" panose="02020603050405020304" pitchFamily="18" charset="0"/>
          <a:cs typeface="Times New Roman" panose="02020603050405020304" pitchFamily="18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75000"/>
        <a:buFont typeface="Wingdings" panose="05000000000000000000" pitchFamily="2" charset="2"/>
        <a:buChar char="l"/>
        <a:defRPr sz="20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Times New Roman" panose="02020603050405020304" pitchFamily="18" charset="0"/>
          <a:cs typeface="Times New Roman" panose="02020603050405020304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0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Times New Roman" panose="02020603050405020304" pitchFamily="18" charset="0"/>
          <a:cs typeface="Times New Roman" panose="02020603050405020304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0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0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0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0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6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0.w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78050"/>
            <a:ext cx="8001000" cy="1555750"/>
          </a:xfrm>
        </p:spPr>
        <p:txBody>
          <a:bodyPr/>
          <a:lstStyle/>
          <a:p>
            <a:pPr>
              <a:defRPr/>
            </a:pPr>
            <a:r>
              <a:rPr lang="en-US" sz="6000" b="1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GIẢI </a:t>
            </a:r>
            <a:r>
              <a:rPr lang="en-US" sz="6000" b="1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PHẪU- SINH </a:t>
            </a:r>
            <a:r>
              <a:rPr lang="en-US" sz="6000" b="1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LÝ </a:t>
            </a:r>
            <a:r>
              <a:rPr lang="en-US" sz="6000" b="1" dirty="0" smtClean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</a:rPr>
              <a:t>HỆ XƯƠNG</a:t>
            </a:r>
            <a:endParaRPr lang="en-CA" sz="60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13E4D5-7B82-448C-BE10-F4CF2264A576}" type="slidenum">
              <a:rPr lang="en-US" smtClean="0"/>
              <a:t>1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897630" y="4876800"/>
            <a:ext cx="4379595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Giảng viên: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Phú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MPGP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071563" y="1905000"/>
            <a:ext cx="3305175" cy="4876800"/>
          </a:xfrm>
          <a:noFill/>
        </p:spPr>
      </p:pic>
      <p:grpSp>
        <p:nvGrpSpPr>
          <p:cNvPr id="2" name="Group 3"/>
          <p:cNvGrpSpPr/>
          <p:nvPr/>
        </p:nvGrpSpPr>
        <p:grpSpPr bwMode="auto">
          <a:xfrm>
            <a:off x="1978025" y="2514600"/>
            <a:ext cx="1841500" cy="3352800"/>
            <a:chOff x="1240" y="1680"/>
            <a:chExt cx="1160" cy="2112"/>
          </a:xfrm>
        </p:grpSpPr>
        <p:sp>
          <p:nvSpPr>
            <p:cNvPr id="40982" name="Freeform 4"/>
            <p:cNvSpPr/>
            <p:nvPr/>
          </p:nvSpPr>
          <p:spPr bwMode="auto">
            <a:xfrm>
              <a:off x="1728" y="2016"/>
              <a:ext cx="672" cy="1776"/>
            </a:xfrm>
            <a:custGeom>
              <a:avLst/>
              <a:gdLst>
                <a:gd name="T0" fmla="*/ 96 w 672"/>
                <a:gd name="T1" fmla="*/ 0 h 1776"/>
                <a:gd name="T2" fmla="*/ 144 w 672"/>
                <a:gd name="T3" fmla="*/ 102 h 1776"/>
                <a:gd name="T4" fmla="*/ 186 w 672"/>
                <a:gd name="T5" fmla="*/ 228 h 1776"/>
                <a:gd name="T6" fmla="*/ 186 w 672"/>
                <a:gd name="T7" fmla="*/ 330 h 1776"/>
                <a:gd name="T8" fmla="*/ 156 w 672"/>
                <a:gd name="T9" fmla="*/ 396 h 1776"/>
                <a:gd name="T10" fmla="*/ 144 w 672"/>
                <a:gd name="T11" fmla="*/ 576 h 1776"/>
                <a:gd name="T12" fmla="*/ 144 w 672"/>
                <a:gd name="T13" fmla="*/ 720 h 1776"/>
                <a:gd name="T14" fmla="*/ 114 w 672"/>
                <a:gd name="T15" fmla="*/ 840 h 1776"/>
                <a:gd name="T16" fmla="*/ 96 w 672"/>
                <a:gd name="T17" fmla="*/ 960 h 1776"/>
                <a:gd name="T18" fmla="*/ 48 w 672"/>
                <a:gd name="T19" fmla="*/ 1056 h 1776"/>
                <a:gd name="T20" fmla="*/ 0 w 672"/>
                <a:gd name="T21" fmla="*/ 1248 h 1776"/>
                <a:gd name="T22" fmla="*/ 0 w 672"/>
                <a:gd name="T23" fmla="*/ 1392 h 1776"/>
                <a:gd name="T24" fmla="*/ 672 w 672"/>
                <a:gd name="T25" fmla="*/ 1776 h 1776"/>
                <a:gd name="T26" fmla="*/ 672 w 672"/>
                <a:gd name="T27" fmla="*/ 384 h 1776"/>
                <a:gd name="T28" fmla="*/ 96 w 672"/>
                <a:gd name="T29" fmla="*/ 0 h 177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72"/>
                <a:gd name="T46" fmla="*/ 0 h 1776"/>
                <a:gd name="T47" fmla="*/ 672 w 672"/>
                <a:gd name="T48" fmla="*/ 1776 h 177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72" h="1776">
                  <a:moveTo>
                    <a:pt x="96" y="0"/>
                  </a:moveTo>
                  <a:lnTo>
                    <a:pt x="144" y="102"/>
                  </a:lnTo>
                  <a:lnTo>
                    <a:pt x="186" y="228"/>
                  </a:lnTo>
                  <a:lnTo>
                    <a:pt x="186" y="330"/>
                  </a:lnTo>
                  <a:lnTo>
                    <a:pt x="156" y="396"/>
                  </a:lnTo>
                  <a:lnTo>
                    <a:pt x="144" y="576"/>
                  </a:lnTo>
                  <a:lnTo>
                    <a:pt x="144" y="720"/>
                  </a:lnTo>
                  <a:lnTo>
                    <a:pt x="114" y="840"/>
                  </a:lnTo>
                  <a:lnTo>
                    <a:pt x="96" y="960"/>
                  </a:lnTo>
                  <a:lnTo>
                    <a:pt x="48" y="1056"/>
                  </a:lnTo>
                  <a:lnTo>
                    <a:pt x="0" y="1248"/>
                  </a:lnTo>
                  <a:lnTo>
                    <a:pt x="0" y="1392"/>
                  </a:lnTo>
                  <a:lnTo>
                    <a:pt x="672" y="1776"/>
                  </a:lnTo>
                  <a:lnTo>
                    <a:pt x="672" y="384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00FFFF">
                <a:alpha val="39999"/>
              </a:srgbClr>
            </a:solidFill>
            <a:ln w="9525">
              <a:solidFill>
                <a:srgbClr val="00FFFF"/>
              </a:solidFill>
              <a:round/>
            </a:ln>
          </p:spPr>
          <p:txBody>
            <a:bodyPr/>
            <a:lstStyle/>
            <a:p>
              <a:endParaRPr lang="en-US">
                <a:latin typeface="VNI-Times" pitchFamily="2" charset="0"/>
              </a:endParaRPr>
            </a:p>
          </p:txBody>
        </p:sp>
        <p:sp>
          <p:nvSpPr>
            <p:cNvPr id="40983" name="Freeform 5"/>
            <p:cNvSpPr/>
            <p:nvPr/>
          </p:nvSpPr>
          <p:spPr bwMode="auto">
            <a:xfrm>
              <a:off x="1240" y="1680"/>
              <a:ext cx="380" cy="1460"/>
            </a:xfrm>
            <a:custGeom>
              <a:avLst/>
              <a:gdLst>
                <a:gd name="T0" fmla="*/ 380 w 380"/>
                <a:gd name="T1" fmla="*/ 204 h 1460"/>
                <a:gd name="T2" fmla="*/ 8 w 380"/>
                <a:gd name="T3" fmla="*/ 0 h 1460"/>
                <a:gd name="T4" fmla="*/ 0 w 380"/>
                <a:gd name="T5" fmla="*/ 1428 h 1460"/>
                <a:gd name="T6" fmla="*/ 48 w 380"/>
                <a:gd name="T7" fmla="*/ 1460 h 1460"/>
                <a:gd name="T8" fmla="*/ 76 w 380"/>
                <a:gd name="T9" fmla="*/ 1412 h 1460"/>
                <a:gd name="T10" fmla="*/ 88 w 380"/>
                <a:gd name="T11" fmla="*/ 1340 h 1460"/>
                <a:gd name="T12" fmla="*/ 84 w 380"/>
                <a:gd name="T13" fmla="*/ 1304 h 1460"/>
                <a:gd name="T14" fmla="*/ 88 w 380"/>
                <a:gd name="T15" fmla="*/ 1264 h 1460"/>
                <a:gd name="T16" fmla="*/ 96 w 380"/>
                <a:gd name="T17" fmla="*/ 1196 h 1460"/>
                <a:gd name="T18" fmla="*/ 112 w 380"/>
                <a:gd name="T19" fmla="*/ 1004 h 1460"/>
                <a:gd name="T20" fmla="*/ 128 w 380"/>
                <a:gd name="T21" fmla="*/ 888 h 1460"/>
                <a:gd name="T22" fmla="*/ 152 w 380"/>
                <a:gd name="T23" fmla="*/ 828 h 1460"/>
                <a:gd name="T24" fmla="*/ 148 w 380"/>
                <a:gd name="T25" fmla="*/ 800 h 1460"/>
                <a:gd name="T26" fmla="*/ 132 w 380"/>
                <a:gd name="T27" fmla="*/ 760 h 1460"/>
                <a:gd name="T28" fmla="*/ 140 w 380"/>
                <a:gd name="T29" fmla="*/ 716 h 1460"/>
                <a:gd name="T30" fmla="*/ 124 w 380"/>
                <a:gd name="T31" fmla="*/ 508 h 1460"/>
                <a:gd name="T32" fmla="*/ 172 w 380"/>
                <a:gd name="T33" fmla="*/ 372 h 1460"/>
                <a:gd name="T34" fmla="*/ 268 w 380"/>
                <a:gd name="T35" fmla="*/ 260 h 1460"/>
                <a:gd name="T36" fmla="*/ 380 w 380"/>
                <a:gd name="T37" fmla="*/ 204 h 146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80"/>
                <a:gd name="T58" fmla="*/ 0 h 1460"/>
                <a:gd name="T59" fmla="*/ 380 w 380"/>
                <a:gd name="T60" fmla="*/ 1460 h 146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80" h="1460">
                  <a:moveTo>
                    <a:pt x="380" y="204"/>
                  </a:moveTo>
                  <a:lnTo>
                    <a:pt x="8" y="0"/>
                  </a:lnTo>
                  <a:lnTo>
                    <a:pt x="0" y="1428"/>
                  </a:lnTo>
                  <a:lnTo>
                    <a:pt x="48" y="1460"/>
                  </a:lnTo>
                  <a:lnTo>
                    <a:pt x="76" y="1412"/>
                  </a:lnTo>
                  <a:lnTo>
                    <a:pt x="88" y="1340"/>
                  </a:lnTo>
                  <a:lnTo>
                    <a:pt x="84" y="1304"/>
                  </a:lnTo>
                  <a:lnTo>
                    <a:pt x="88" y="1264"/>
                  </a:lnTo>
                  <a:lnTo>
                    <a:pt x="96" y="1196"/>
                  </a:lnTo>
                  <a:lnTo>
                    <a:pt x="112" y="1004"/>
                  </a:lnTo>
                  <a:lnTo>
                    <a:pt x="128" y="888"/>
                  </a:lnTo>
                  <a:lnTo>
                    <a:pt x="152" y="828"/>
                  </a:lnTo>
                  <a:lnTo>
                    <a:pt x="148" y="800"/>
                  </a:lnTo>
                  <a:lnTo>
                    <a:pt x="132" y="760"/>
                  </a:lnTo>
                  <a:lnTo>
                    <a:pt x="140" y="716"/>
                  </a:lnTo>
                  <a:lnTo>
                    <a:pt x="124" y="508"/>
                  </a:lnTo>
                  <a:lnTo>
                    <a:pt x="172" y="372"/>
                  </a:lnTo>
                  <a:lnTo>
                    <a:pt x="268" y="260"/>
                  </a:lnTo>
                  <a:lnTo>
                    <a:pt x="380" y="204"/>
                  </a:lnTo>
                  <a:close/>
                </a:path>
              </a:pathLst>
            </a:custGeom>
            <a:solidFill>
              <a:srgbClr val="00FFFF">
                <a:alpha val="39999"/>
              </a:srgbClr>
            </a:solidFill>
            <a:ln w="9525">
              <a:solidFill>
                <a:srgbClr val="00FFFF"/>
              </a:solidFill>
              <a:round/>
            </a:ln>
          </p:spPr>
          <p:txBody>
            <a:bodyPr/>
            <a:lstStyle/>
            <a:p>
              <a:endParaRPr lang="en-US">
                <a:latin typeface="VNI-Times" pitchFamily="2" charset="0"/>
              </a:endParaRPr>
            </a:p>
          </p:txBody>
        </p:sp>
        <p:sp>
          <p:nvSpPr>
            <p:cNvPr id="40984" name="Freeform 6"/>
            <p:cNvSpPr/>
            <p:nvPr/>
          </p:nvSpPr>
          <p:spPr bwMode="auto">
            <a:xfrm>
              <a:off x="1392" y="2976"/>
              <a:ext cx="96" cy="312"/>
            </a:xfrm>
            <a:custGeom>
              <a:avLst/>
              <a:gdLst>
                <a:gd name="T0" fmla="*/ 48 w 96"/>
                <a:gd name="T1" fmla="*/ 0 h 312"/>
                <a:gd name="T2" fmla="*/ 12 w 96"/>
                <a:gd name="T3" fmla="*/ 100 h 312"/>
                <a:gd name="T4" fmla="*/ 16 w 96"/>
                <a:gd name="T5" fmla="*/ 148 h 312"/>
                <a:gd name="T6" fmla="*/ 0 w 96"/>
                <a:gd name="T7" fmla="*/ 240 h 312"/>
                <a:gd name="T8" fmla="*/ 96 w 96"/>
                <a:gd name="T9" fmla="*/ 312 h 312"/>
                <a:gd name="T10" fmla="*/ 80 w 96"/>
                <a:gd name="T11" fmla="*/ 268 h 312"/>
                <a:gd name="T12" fmla="*/ 76 w 96"/>
                <a:gd name="T13" fmla="*/ 228 h 312"/>
                <a:gd name="T14" fmla="*/ 68 w 96"/>
                <a:gd name="T15" fmla="*/ 184 h 312"/>
                <a:gd name="T16" fmla="*/ 52 w 96"/>
                <a:gd name="T17" fmla="*/ 132 h 312"/>
                <a:gd name="T18" fmla="*/ 40 w 96"/>
                <a:gd name="T19" fmla="*/ 104 h 312"/>
                <a:gd name="T20" fmla="*/ 48 w 96"/>
                <a:gd name="T21" fmla="*/ 48 h 312"/>
                <a:gd name="T22" fmla="*/ 48 w 96"/>
                <a:gd name="T23" fmla="*/ 0 h 31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96"/>
                <a:gd name="T37" fmla="*/ 0 h 312"/>
                <a:gd name="T38" fmla="*/ 96 w 96"/>
                <a:gd name="T39" fmla="*/ 312 h 31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96" h="312">
                  <a:moveTo>
                    <a:pt x="48" y="0"/>
                  </a:moveTo>
                  <a:lnTo>
                    <a:pt x="12" y="100"/>
                  </a:lnTo>
                  <a:lnTo>
                    <a:pt x="16" y="148"/>
                  </a:lnTo>
                  <a:lnTo>
                    <a:pt x="0" y="240"/>
                  </a:lnTo>
                  <a:lnTo>
                    <a:pt x="96" y="312"/>
                  </a:lnTo>
                  <a:lnTo>
                    <a:pt x="80" y="268"/>
                  </a:lnTo>
                  <a:lnTo>
                    <a:pt x="76" y="228"/>
                  </a:lnTo>
                  <a:lnTo>
                    <a:pt x="68" y="184"/>
                  </a:lnTo>
                  <a:lnTo>
                    <a:pt x="52" y="132"/>
                  </a:lnTo>
                  <a:lnTo>
                    <a:pt x="40" y="104"/>
                  </a:lnTo>
                  <a:lnTo>
                    <a:pt x="48" y="4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00FFFF">
                <a:alpha val="39999"/>
              </a:srgbClr>
            </a:solidFill>
            <a:ln w="9525">
              <a:solidFill>
                <a:srgbClr val="00FFFF"/>
              </a:solidFill>
              <a:round/>
            </a:ln>
          </p:spPr>
          <p:txBody>
            <a:bodyPr/>
            <a:lstStyle/>
            <a:p>
              <a:endParaRPr lang="en-US">
                <a:latin typeface="VNI-Times" pitchFamily="2" charset="0"/>
              </a:endParaRPr>
            </a:p>
          </p:txBody>
        </p:sp>
      </p:grpSp>
      <p:sp>
        <p:nvSpPr>
          <p:cNvPr id="43015" name="Freeform 7"/>
          <p:cNvSpPr/>
          <p:nvPr/>
        </p:nvSpPr>
        <p:spPr bwMode="auto">
          <a:xfrm>
            <a:off x="1676400" y="2824163"/>
            <a:ext cx="990600" cy="2667000"/>
          </a:xfrm>
          <a:custGeom>
            <a:avLst/>
            <a:gdLst>
              <a:gd name="T0" fmla="*/ 2147483647 w 624"/>
              <a:gd name="T1" fmla="*/ 0 h 1680"/>
              <a:gd name="T2" fmla="*/ 0 w 624"/>
              <a:gd name="T3" fmla="*/ 2147483647 h 1680"/>
              <a:gd name="T4" fmla="*/ 0 w 624"/>
              <a:gd name="T5" fmla="*/ 2147483647 h 1680"/>
              <a:gd name="T6" fmla="*/ 2147483647 w 624"/>
              <a:gd name="T7" fmla="*/ 2147483647 h 1680"/>
              <a:gd name="T8" fmla="*/ 2147483647 w 624"/>
              <a:gd name="T9" fmla="*/ 2147483647 h 1680"/>
              <a:gd name="T10" fmla="*/ 2147483647 w 624"/>
              <a:gd name="T11" fmla="*/ 2147483647 h 1680"/>
              <a:gd name="T12" fmla="*/ 2147483647 w 624"/>
              <a:gd name="T13" fmla="*/ 2147483647 h 1680"/>
              <a:gd name="T14" fmla="*/ 2147483647 w 624"/>
              <a:gd name="T15" fmla="*/ 2147483647 h 1680"/>
              <a:gd name="T16" fmla="*/ 2147483647 w 624"/>
              <a:gd name="T17" fmla="*/ 2147483647 h 1680"/>
              <a:gd name="T18" fmla="*/ 2147483647 w 624"/>
              <a:gd name="T19" fmla="*/ 2147483647 h 1680"/>
              <a:gd name="T20" fmla="*/ 2147483647 w 624"/>
              <a:gd name="T21" fmla="*/ 2147483647 h 1680"/>
              <a:gd name="T22" fmla="*/ 2147483647 w 624"/>
              <a:gd name="T23" fmla="*/ 2147483647 h 1680"/>
              <a:gd name="T24" fmla="*/ 2147483647 w 624"/>
              <a:gd name="T25" fmla="*/ 2147483647 h 1680"/>
              <a:gd name="T26" fmla="*/ 2147483647 w 624"/>
              <a:gd name="T27" fmla="*/ 2147483647 h 1680"/>
              <a:gd name="T28" fmla="*/ 2147483647 w 624"/>
              <a:gd name="T29" fmla="*/ 2147483647 h 1680"/>
              <a:gd name="T30" fmla="*/ 2147483647 w 624"/>
              <a:gd name="T31" fmla="*/ 2147483647 h 1680"/>
              <a:gd name="T32" fmla="*/ 2147483647 w 624"/>
              <a:gd name="T33" fmla="*/ 2147483647 h 1680"/>
              <a:gd name="T34" fmla="*/ 2147483647 w 624"/>
              <a:gd name="T35" fmla="*/ 2147483647 h 1680"/>
              <a:gd name="T36" fmla="*/ 2147483647 w 624"/>
              <a:gd name="T37" fmla="*/ 2147483647 h 1680"/>
              <a:gd name="T38" fmla="*/ 2147483647 w 624"/>
              <a:gd name="T39" fmla="*/ 2147483647 h 1680"/>
              <a:gd name="T40" fmla="*/ 2147483647 w 624"/>
              <a:gd name="T41" fmla="*/ 2147483647 h 1680"/>
              <a:gd name="T42" fmla="*/ 2147483647 w 624"/>
              <a:gd name="T43" fmla="*/ 2147483647 h 1680"/>
              <a:gd name="T44" fmla="*/ 2147483647 w 624"/>
              <a:gd name="T45" fmla="*/ 2147483647 h 1680"/>
              <a:gd name="T46" fmla="*/ 2147483647 w 624"/>
              <a:gd name="T47" fmla="*/ 2147483647 h 1680"/>
              <a:gd name="T48" fmla="*/ 2147483647 w 624"/>
              <a:gd name="T49" fmla="*/ 2147483647 h 1680"/>
              <a:gd name="T50" fmla="*/ 2147483647 w 624"/>
              <a:gd name="T51" fmla="*/ 2147483647 h 1680"/>
              <a:gd name="T52" fmla="*/ 2147483647 w 624"/>
              <a:gd name="T53" fmla="*/ 2147483647 h 1680"/>
              <a:gd name="T54" fmla="*/ 2147483647 w 624"/>
              <a:gd name="T55" fmla="*/ 2147483647 h 1680"/>
              <a:gd name="T56" fmla="*/ 2147483647 w 624"/>
              <a:gd name="T57" fmla="*/ 2147483647 h 1680"/>
              <a:gd name="T58" fmla="*/ 2147483647 w 624"/>
              <a:gd name="T59" fmla="*/ 2147483647 h 1680"/>
              <a:gd name="T60" fmla="*/ 2147483647 w 624"/>
              <a:gd name="T61" fmla="*/ 2147483647 h 1680"/>
              <a:gd name="T62" fmla="*/ 2147483647 w 624"/>
              <a:gd name="T63" fmla="*/ 2147483647 h 1680"/>
              <a:gd name="T64" fmla="*/ 2147483647 w 624"/>
              <a:gd name="T65" fmla="*/ 2147483647 h 1680"/>
              <a:gd name="T66" fmla="*/ 2147483647 w 624"/>
              <a:gd name="T67" fmla="*/ 2147483647 h 1680"/>
              <a:gd name="T68" fmla="*/ 2147483647 w 624"/>
              <a:gd name="T69" fmla="*/ 0 h 1680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624"/>
              <a:gd name="T106" fmla="*/ 0 h 1680"/>
              <a:gd name="T107" fmla="*/ 624 w 624"/>
              <a:gd name="T108" fmla="*/ 1680 h 1680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624" h="1680">
                <a:moveTo>
                  <a:pt x="624" y="0"/>
                </a:moveTo>
                <a:lnTo>
                  <a:pt x="0" y="240"/>
                </a:lnTo>
                <a:lnTo>
                  <a:pt x="0" y="1680"/>
                </a:lnTo>
                <a:lnTo>
                  <a:pt x="476" y="1508"/>
                </a:lnTo>
                <a:lnTo>
                  <a:pt x="476" y="1416"/>
                </a:lnTo>
                <a:lnTo>
                  <a:pt x="456" y="1300"/>
                </a:lnTo>
                <a:lnTo>
                  <a:pt x="440" y="1168"/>
                </a:lnTo>
                <a:lnTo>
                  <a:pt x="456" y="1004"/>
                </a:lnTo>
                <a:lnTo>
                  <a:pt x="432" y="1024"/>
                </a:lnTo>
                <a:lnTo>
                  <a:pt x="392" y="1108"/>
                </a:lnTo>
                <a:lnTo>
                  <a:pt x="364" y="1116"/>
                </a:lnTo>
                <a:lnTo>
                  <a:pt x="356" y="1168"/>
                </a:lnTo>
                <a:lnTo>
                  <a:pt x="336" y="1248"/>
                </a:lnTo>
                <a:lnTo>
                  <a:pt x="340" y="1304"/>
                </a:lnTo>
                <a:lnTo>
                  <a:pt x="316" y="1404"/>
                </a:lnTo>
                <a:lnTo>
                  <a:pt x="292" y="1492"/>
                </a:lnTo>
                <a:lnTo>
                  <a:pt x="260" y="1520"/>
                </a:lnTo>
                <a:lnTo>
                  <a:pt x="224" y="1540"/>
                </a:lnTo>
                <a:lnTo>
                  <a:pt x="200" y="1512"/>
                </a:lnTo>
                <a:lnTo>
                  <a:pt x="212" y="1420"/>
                </a:lnTo>
                <a:lnTo>
                  <a:pt x="192" y="1392"/>
                </a:lnTo>
                <a:lnTo>
                  <a:pt x="232" y="1304"/>
                </a:lnTo>
                <a:lnTo>
                  <a:pt x="268" y="1244"/>
                </a:lnTo>
                <a:lnTo>
                  <a:pt x="304" y="1176"/>
                </a:lnTo>
                <a:lnTo>
                  <a:pt x="296" y="1092"/>
                </a:lnTo>
                <a:lnTo>
                  <a:pt x="308" y="944"/>
                </a:lnTo>
                <a:lnTo>
                  <a:pt x="324" y="740"/>
                </a:lnTo>
                <a:lnTo>
                  <a:pt x="356" y="652"/>
                </a:lnTo>
                <a:lnTo>
                  <a:pt x="348" y="544"/>
                </a:lnTo>
                <a:lnTo>
                  <a:pt x="344" y="380"/>
                </a:lnTo>
                <a:lnTo>
                  <a:pt x="356" y="272"/>
                </a:lnTo>
                <a:lnTo>
                  <a:pt x="404" y="192"/>
                </a:lnTo>
                <a:lnTo>
                  <a:pt x="448" y="128"/>
                </a:lnTo>
                <a:lnTo>
                  <a:pt x="532" y="60"/>
                </a:lnTo>
                <a:lnTo>
                  <a:pt x="624" y="0"/>
                </a:lnTo>
                <a:close/>
              </a:path>
            </a:pathLst>
          </a:custGeom>
          <a:solidFill>
            <a:srgbClr val="FF00FF">
              <a:alpha val="30196"/>
            </a:srgbClr>
          </a:solidFill>
          <a:ln w="9525">
            <a:solidFill>
              <a:srgbClr val="FF99CC"/>
            </a:solidFill>
            <a:round/>
          </a:ln>
        </p:spPr>
        <p:txBody>
          <a:bodyPr/>
          <a:lstStyle/>
          <a:p>
            <a:endParaRPr lang="en-US">
              <a:latin typeface="VNI-Times" pitchFamily="2" charset="0"/>
            </a:endParaRPr>
          </a:p>
        </p:txBody>
      </p:sp>
      <p:sp>
        <p:nvSpPr>
          <p:cNvPr id="43016" name="Freeform 8"/>
          <p:cNvSpPr/>
          <p:nvPr/>
        </p:nvSpPr>
        <p:spPr bwMode="auto">
          <a:xfrm>
            <a:off x="3005138" y="2519363"/>
            <a:ext cx="709612" cy="2490787"/>
          </a:xfrm>
          <a:custGeom>
            <a:avLst/>
            <a:gdLst>
              <a:gd name="T0" fmla="*/ 2147483647 w 447"/>
              <a:gd name="T1" fmla="*/ 2147483647 h 1569"/>
              <a:gd name="T2" fmla="*/ 2147483647 w 447"/>
              <a:gd name="T3" fmla="*/ 0 h 1569"/>
              <a:gd name="T4" fmla="*/ 2147483647 w 447"/>
              <a:gd name="T5" fmla="*/ 2147483647 h 1569"/>
              <a:gd name="T6" fmla="*/ 0 w 447"/>
              <a:gd name="T7" fmla="*/ 2147483647 h 1569"/>
              <a:gd name="T8" fmla="*/ 2147483647 w 447"/>
              <a:gd name="T9" fmla="*/ 2147483647 h 1569"/>
              <a:gd name="T10" fmla="*/ 2147483647 w 447"/>
              <a:gd name="T11" fmla="*/ 2147483647 h 1569"/>
              <a:gd name="T12" fmla="*/ 2147483647 w 447"/>
              <a:gd name="T13" fmla="*/ 2147483647 h 1569"/>
              <a:gd name="T14" fmla="*/ 2147483647 w 447"/>
              <a:gd name="T15" fmla="*/ 2147483647 h 1569"/>
              <a:gd name="T16" fmla="*/ 2147483647 w 447"/>
              <a:gd name="T17" fmla="*/ 2147483647 h 1569"/>
              <a:gd name="T18" fmla="*/ 2147483647 w 447"/>
              <a:gd name="T19" fmla="*/ 2147483647 h 1569"/>
              <a:gd name="T20" fmla="*/ 2147483647 w 447"/>
              <a:gd name="T21" fmla="*/ 2147483647 h 1569"/>
              <a:gd name="T22" fmla="*/ 2147483647 w 447"/>
              <a:gd name="T23" fmla="*/ 2147483647 h 1569"/>
              <a:gd name="T24" fmla="*/ 2147483647 w 447"/>
              <a:gd name="T25" fmla="*/ 2147483647 h 1569"/>
              <a:gd name="T26" fmla="*/ 2147483647 w 447"/>
              <a:gd name="T27" fmla="*/ 2147483647 h 1569"/>
              <a:gd name="T28" fmla="*/ 2147483647 w 447"/>
              <a:gd name="T29" fmla="*/ 2147483647 h 1569"/>
              <a:gd name="T30" fmla="*/ 2147483647 w 447"/>
              <a:gd name="T31" fmla="*/ 2147483647 h 1569"/>
              <a:gd name="T32" fmla="*/ 2147483647 w 447"/>
              <a:gd name="T33" fmla="*/ 2147483647 h 1569"/>
              <a:gd name="T34" fmla="*/ 2147483647 w 447"/>
              <a:gd name="T35" fmla="*/ 2147483647 h 1569"/>
              <a:gd name="T36" fmla="*/ 2147483647 w 447"/>
              <a:gd name="T37" fmla="*/ 2147483647 h 1569"/>
              <a:gd name="T38" fmla="*/ 2147483647 w 447"/>
              <a:gd name="T39" fmla="*/ 2147483647 h 1569"/>
              <a:gd name="T40" fmla="*/ 2147483647 w 447"/>
              <a:gd name="T41" fmla="*/ 2147483647 h 1569"/>
              <a:gd name="T42" fmla="*/ 2147483647 w 447"/>
              <a:gd name="T43" fmla="*/ 2147483647 h 1569"/>
              <a:gd name="T44" fmla="*/ 2147483647 w 447"/>
              <a:gd name="T45" fmla="*/ 2147483647 h 1569"/>
              <a:gd name="T46" fmla="*/ 2147483647 w 447"/>
              <a:gd name="T47" fmla="*/ 2147483647 h 1569"/>
              <a:gd name="T48" fmla="*/ 2147483647 w 447"/>
              <a:gd name="T49" fmla="*/ 2147483647 h 1569"/>
              <a:gd name="T50" fmla="*/ 2147483647 w 447"/>
              <a:gd name="T51" fmla="*/ 2147483647 h 1569"/>
              <a:gd name="T52" fmla="*/ 2147483647 w 447"/>
              <a:gd name="T53" fmla="*/ 2147483647 h 1569"/>
              <a:gd name="T54" fmla="*/ 2147483647 w 447"/>
              <a:gd name="T55" fmla="*/ 2147483647 h 1569"/>
              <a:gd name="T56" fmla="*/ 2147483647 w 447"/>
              <a:gd name="T57" fmla="*/ 2147483647 h 1569"/>
              <a:gd name="T58" fmla="*/ 2147483647 w 447"/>
              <a:gd name="T59" fmla="*/ 2147483647 h 1569"/>
              <a:gd name="T60" fmla="*/ 2147483647 w 447"/>
              <a:gd name="T61" fmla="*/ 2147483647 h 1569"/>
              <a:gd name="T62" fmla="*/ 2147483647 w 447"/>
              <a:gd name="T63" fmla="*/ 2147483647 h 1569"/>
              <a:gd name="T64" fmla="*/ 2147483647 w 447"/>
              <a:gd name="T65" fmla="*/ 2147483647 h 1569"/>
              <a:gd name="T66" fmla="*/ 2147483647 w 447"/>
              <a:gd name="T67" fmla="*/ 2147483647 h 1569"/>
              <a:gd name="T68" fmla="*/ 2147483647 w 447"/>
              <a:gd name="T69" fmla="*/ 2147483647 h 1569"/>
              <a:gd name="T70" fmla="*/ 2147483647 w 447"/>
              <a:gd name="T71" fmla="*/ 2147483647 h 1569"/>
              <a:gd name="T72" fmla="*/ 2147483647 w 447"/>
              <a:gd name="T73" fmla="*/ 2147483647 h 1569"/>
              <a:gd name="T74" fmla="*/ 2147483647 w 447"/>
              <a:gd name="T75" fmla="*/ 2147483647 h 1569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447"/>
              <a:gd name="T115" fmla="*/ 0 h 1569"/>
              <a:gd name="T116" fmla="*/ 447 w 447"/>
              <a:gd name="T117" fmla="*/ 1569 h 1569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447" h="1569">
                <a:moveTo>
                  <a:pt x="54" y="120"/>
                </a:moveTo>
                <a:lnTo>
                  <a:pt x="447" y="0"/>
                </a:lnTo>
                <a:lnTo>
                  <a:pt x="429" y="1410"/>
                </a:lnTo>
                <a:lnTo>
                  <a:pt x="0" y="1569"/>
                </a:lnTo>
                <a:lnTo>
                  <a:pt x="33" y="1473"/>
                </a:lnTo>
                <a:lnTo>
                  <a:pt x="63" y="1362"/>
                </a:lnTo>
                <a:lnTo>
                  <a:pt x="78" y="1245"/>
                </a:lnTo>
                <a:lnTo>
                  <a:pt x="87" y="1077"/>
                </a:lnTo>
                <a:lnTo>
                  <a:pt x="96" y="1062"/>
                </a:lnTo>
                <a:lnTo>
                  <a:pt x="105" y="993"/>
                </a:lnTo>
                <a:lnTo>
                  <a:pt x="75" y="825"/>
                </a:lnTo>
                <a:lnTo>
                  <a:pt x="75" y="762"/>
                </a:lnTo>
                <a:lnTo>
                  <a:pt x="99" y="813"/>
                </a:lnTo>
                <a:lnTo>
                  <a:pt x="129" y="867"/>
                </a:lnTo>
                <a:lnTo>
                  <a:pt x="183" y="984"/>
                </a:lnTo>
                <a:lnTo>
                  <a:pt x="207" y="1047"/>
                </a:lnTo>
                <a:lnTo>
                  <a:pt x="243" y="1038"/>
                </a:lnTo>
                <a:lnTo>
                  <a:pt x="273" y="1089"/>
                </a:lnTo>
                <a:lnTo>
                  <a:pt x="273" y="1158"/>
                </a:lnTo>
                <a:lnTo>
                  <a:pt x="345" y="1269"/>
                </a:lnTo>
                <a:lnTo>
                  <a:pt x="372" y="1272"/>
                </a:lnTo>
                <a:lnTo>
                  <a:pt x="378" y="1260"/>
                </a:lnTo>
                <a:lnTo>
                  <a:pt x="381" y="1227"/>
                </a:lnTo>
                <a:lnTo>
                  <a:pt x="363" y="1149"/>
                </a:lnTo>
                <a:lnTo>
                  <a:pt x="369" y="1134"/>
                </a:lnTo>
                <a:lnTo>
                  <a:pt x="360" y="1053"/>
                </a:lnTo>
                <a:lnTo>
                  <a:pt x="303" y="981"/>
                </a:lnTo>
                <a:lnTo>
                  <a:pt x="261" y="909"/>
                </a:lnTo>
                <a:lnTo>
                  <a:pt x="240" y="831"/>
                </a:lnTo>
                <a:lnTo>
                  <a:pt x="222" y="780"/>
                </a:lnTo>
                <a:lnTo>
                  <a:pt x="180" y="681"/>
                </a:lnTo>
                <a:lnTo>
                  <a:pt x="171" y="618"/>
                </a:lnTo>
                <a:lnTo>
                  <a:pt x="150" y="384"/>
                </a:lnTo>
                <a:lnTo>
                  <a:pt x="126" y="285"/>
                </a:lnTo>
                <a:lnTo>
                  <a:pt x="84" y="186"/>
                </a:lnTo>
                <a:lnTo>
                  <a:pt x="48" y="165"/>
                </a:lnTo>
                <a:lnTo>
                  <a:pt x="54" y="150"/>
                </a:lnTo>
                <a:lnTo>
                  <a:pt x="54" y="120"/>
                </a:lnTo>
                <a:close/>
              </a:path>
            </a:pathLst>
          </a:custGeom>
          <a:solidFill>
            <a:srgbClr val="FF00FF">
              <a:alpha val="30196"/>
            </a:srgbClr>
          </a:solidFill>
          <a:ln w="9525">
            <a:solidFill>
              <a:srgbClr val="FF99CC"/>
            </a:solidFill>
            <a:round/>
          </a:ln>
        </p:spPr>
        <p:txBody>
          <a:bodyPr/>
          <a:lstStyle/>
          <a:p>
            <a:endParaRPr lang="en-US">
              <a:latin typeface="VNI-Times" pitchFamily="2" charset="0"/>
            </a:endParaRPr>
          </a:p>
        </p:txBody>
      </p:sp>
      <p:grpSp>
        <p:nvGrpSpPr>
          <p:cNvPr id="3" name="Group 9"/>
          <p:cNvGrpSpPr/>
          <p:nvPr/>
        </p:nvGrpSpPr>
        <p:grpSpPr bwMode="auto">
          <a:xfrm>
            <a:off x="1676400" y="3482975"/>
            <a:ext cx="3124200" cy="1447800"/>
            <a:chOff x="1056" y="2304"/>
            <a:chExt cx="1968" cy="912"/>
          </a:xfrm>
        </p:grpSpPr>
        <p:sp>
          <p:nvSpPr>
            <p:cNvPr id="40980" name="Freeform 10"/>
            <p:cNvSpPr/>
            <p:nvPr/>
          </p:nvSpPr>
          <p:spPr bwMode="auto">
            <a:xfrm>
              <a:off x="1872" y="2304"/>
              <a:ext cx="1152" cy="624"/>
            </a:xfrm>
            <a:custGeom>
              <a:avLst/>
              <a:gdLst>
                <a:gd name="T0" fmla="*/ 528 w 1152"/>
                <a:gd name="T1" fmla="*/ 624 h 624"/>
                <a:gd name="T2" fmla="*/ 0 w 1152"/>
                <a:gd name="T3" fmla="*/ 336 h 624"/>
                <a:gd name="T4" fmla="*/ 48 w 1152"/>
                <a:gd name="T5" fmla="*/ 288 h 624"/>
                <a:gd name="T6" fmla="*/ 96 w 1152"/>
                <a:gd name="T7" fmla="*/ 240 h 624"/>
                <a:gd name="T8" fmla="*/ 96 w 1152"/>
                <a:gd name="T9" fmla="*/ 192 h 624"/>
                <a:gd name="T10" fmla="*/ 162 w 1152"/>
                <a:gd name="T11" fmla="*/ 198 h 624"/>
                <a:gd name="T12" fmla="*/ 192 w 1152"/>
                <a:gd name="T13" fmla="*/ 192 h 624"/>
                <a:gd name="T14" fmla="*/ 222 w 1152"/>
                <a:gd name="T15" fmla="*/ 156 h 624"/>
                <a:gd name="T16" fmla="*/ 210 w 1152"/>
                <a:gd name="T17" fmla="*/ 102 h 624"/>
                <a:gd name="T18" fmla="*/ 480 w 1152"/>
                <a:gd name="T19" fmla="*/ 0 h 624"/>
                <a:gd name="T20" fmla="*/ 1152 w 1152"/>
                <a:gd name="T21" fmla="*/ 378 h 624"/>
                <a:gd name="T22" fmla="*/ 528 w 1152"/>
                <a:gd name="T23" fmla="*/ 624 h 62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152"/>
                <a:gd name="T37" fmla="*/ 0 h 624"/>
                <a:gd name="T38" fmla="*/ 1152 w 1152"/>
                <a:gd name="T39" fmla="*/ 624 h 62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152" h="624">
                  <a:moveTo>
                    <a:pt x="528" y="624"/>
                  </a:moveTo>
                  <a:lnTo>
                    <a:pt x="0" y="336"/>
                  </a:lnTo>
                  <a:lnTo>
                    <a:pt x="48" y="288"/>
                  </a:lnTo>
                  <a:lnTo>
                    <a:pt x="96" y="240"/>
                  </a:lnTo>
                  <a:lnTo>
                    <a:pt x="96" y="192"/>
                  </a:lnTo>
                  <a:lnTo>
                    <a:pt x="162" y="198"/>
                  </a:lnTo>
                  <a:lnTo>
                    <a:pt x="192" y="192"/>
                  </a:lnTo>
                  <a:lnTo>
                    <a:pt x="222" y="156"/>
                  </a:lnTo>
                  <a:lnTo>
                    <a:pt x="210" y="102"/>
                  </a:lnTo>
                  <a:lnTo>
                    <a:pt x="480" y="0"/>
                  </a:lnTo>
                  <a:lnTo>
                    <a:pt x="1152" y="378"/>
                  </a:lnTo>
                  <a:lnTo>
                    <a:pt x="528" y="624"/>
                  </a:lnTo>
                  <a:close/>
                </a:path>
              </a:pathLst>
            </a:custGeom>
            <a:solidFill>
              <a:srgbClr val="FFFF00">
                <a:alpha val="30196"/>
              </a:srgbClr>
            </a:solidFill>
            <a:ln w="9525">
              <a:solidFill>
                <a:srgbClr val="FFCC00"/>
              </a:solidFill>
              <a:round/>
            </a:ln>
          </p:spPr>
          <p:txBody>
            <a:bodyPr/>
            <a:lstStyle/>
            <a:p>
              <a:endParaRPr lang="en-US">
                <a:latin typeface="VNI-Times" pitchFamily="2" charset="0"/>
              </a:endParaRPr>
            </a:p>
          </p:txBody>
        </p:sp>
        <p:sp>
          <p:nvSpPr>
            <p:cNvPr id="40981" name="Freeform 11"/>
            <p:cNvSpPr/>
            <p:nvPr/>
          </p:nvSpPr>
          <p:spPr bwMode="auto">
            <a:xfrm>
              <a:off x="1056" y="2640"/>
              <a:ext cx="1344" cy="576"/>
            </a:xfrm>
            <a:custGeom>
              <a:avLst/>
              <a:gdLst>
                <a:gd name="T0" fmla="*/ 0 w 1344"/>
                <a:gd name="T1" fmla="*/ 144 h 576"/>
                <a:gd name="T2" fmla="*/ 312 w 1344"/>
                <a:gd name="T3" fmla="*/ 12 h 576"/>
                <a:gd name="T4" fmla="*/ 390 w 1344"/>
                <a:gd name="T5" fmla="*/ 36 h 576"/>
                <a:gd name="T6" fmla="*/ 432 w 1344"/>
                <a:gd name="T7" fmla="*/ 30 h 576"/>
                <a:gd name="T8" fmla="*/ 480 w 1344"/>
                <a:gd name="T9" fmla="*/ 0 h 576"/>
                <a:gd name="T10" fmla="*/ 564 w 1344"/>
                <a:gd name="T11" fmla="*/ 30 h 576"/>
                <a:gd name="T12" fmla="*/ 618 w 1344"/>
                <a:gd name="T13" fmla="*/ 54 h 576"/>
                <a:gd name="T14" fmla="*/ 714 w 1344"/>
                <a:gd name="T15" fmla="*/ 48 h 576"/>
                <a:gd name="T16" fmla="*/ 816 w 1344"/>
                <a:gd name="T17" fmla="*/ 0 h 576"/>
                <a:gd name="T18" fmla="*/ 1344 w 1344"/>
                <a:gd name="T19" fmla="*/ 288 h 576"/>
                <a:gd name="T20" fmla="*/ 624 w 1344"/>
                <a:gd name="T21" fmla="*/ 576 h 576"/>
                <a:gd name="T22" fmla="*/ 0 w 1344"/>
                <a:gd name="T23" fmla="*/ 144 h 5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344"/>
                <a:gd name="T37" fmla="*/ 0 h 576"/>
                <a:gd name="T38" fmla="*/ 1344 w 1344"/>
                <a:gd name="T39" fmla="*/ 576 h 57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344" h="576">
                  <a:moveTo>
                    <a:pt x="0" y="144"/>
                  </a:moveTo>
                  <a:lnTo>
                    <a:pt x="312" y="12"/>
                  </a:lnTo>
                  <a:lnTo>
                    <a:pt x="390" y="36"/>
                  </a:lnTo>
                  <a:lnTo>
                    <a:pt x="432" y="30"/>
                  </a:lnTo>
                  <a:lnTo>
                    <a:pt x="480" y="0"/>
                  </a:lnTo>
                  <a:lnTo>
                    <a:pt x="564" y="30"/>
                  </a:lnTo>
                  <a:lnTo>
                    <a:pt x="618" y="54"/>
                  </a:lnTo>
                  <a:lnTo>
                    <a:pt x="714" y="48"/>
                  </a:lnTo>
                  <a:lnTo>
                    <a:pt x="816" y="0"/>
                  </a:lnTo>
                  <a:lnTo>
                    <a:pt x="1344" y="288"/>
                  </a:lnTo>
                  <a:lnTo>
                    <a:pt x="624" y="576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FFFF00">
                <a:alpha val="30196"/>
              </a:srgbClr>
            </a:solidFill>
            <a:ln w="9525">
              <a:solidFill>
                <a:srgbClr val="FFCC00"/>
              </a:solidFill>
              <a:round/>
            </a:ln>
          </p:spPr>
          <p:txBody>
            <a:bodyPr/>
            <a:lstStyle/>
            <a:p>
              <a:endParaRPr lang="en-US">
                <a:latin typeface="VNI-Times" pitchFamily="2" charset="0"/>
              </a:endParaRPr>
            </a:p>
          </p:txBody>
        </p:sp>
      </p:grpSp>
      <p:grpSp>
        <p:nvGrpSpPr>
          <p:cNvPr id="4" name="Group 12"/>
          <p:cNvGrpSpPr/>
          <p:nvPr/>
        </p:nvGrpSpPr>
        <p:grpSpPr bwMode="auto">
          <a:xfrm>
            <a:off x="908050" y="3175000"/>
            <a:ext cx="2843213" cy="1085850"/>
            <a:chOff x="572" y="2000"/>
            <a:chExt cx="1791" cy="684"/>
          </a:xfrm>
        </p:grpSpPr>
        <p:sp>
          <p:nvSpPr>
            <p:cNvPr id="40977" name="Freeform 13"/>
            <p:cNvSpPr/>
            <p:nvPr/>
          </p:nvSpPr>
          <p:spPr bwMode="auto">
            <a:xfrm>
              <a:off x="572" y="2108"/>
              <a:ext cx="820" cy="576"/>
            </a:xfrm>
            <a:custGeom>
              <a:avLst/>
              <a:gdLst>
                <a:gd name="T0" fmla="*/ 480 w 820"/>
                <a:gd name="T1" fmla="*/ 576 h 576"/>
                <a:gd name="T2" fmla="*/ 0 w 820"/>
                <a:gd name="T3" fmla="*/ 240 h 576"/>
                <a:gd name="T4" fmla="*/ 672 w 820"/>
                <a:gd name="T5" fmla="*/ 0 h 576"/>
                <a:gd name="T6" fmla="*/ 808 w 820"/>
                <a:gd name="T7" fmla="*/ 92 h 576"/>
                <a:gd name="T8" fmla="*/ 816 w 820"/>
                <a:gd name="T9" fmla="*/ 240 h 576"/>
                <a:gd name="T10" fmla="*/ 820 w 820"/>
                <a:gd name="T11" fmla="*/ 304 h 576"/>
                <a:gd name="T12" fmla="*/ 784 w 820"/>
                <a:gd name="T13" fmla="*/ 420 h 576"/>
                <a:gd name="T14" fmla="*/ 480 w 820"/>
                <a:gd name="T15" fmla="*/ 576 h 57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820"/>
                <a:gd name="T25" fmla="*/ 0 h 576"/>
                <a:gd name="T26" fmla="*/ 820 w 820"/>
                <a:gd name="T27" fmla="*/ 576 h 57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820" h="576">
                  <a:moveTo>
                    <a:pt x="480" y="576"/>
                  </a:moveTo>
                  <a:lnTo>
                    <a:pt x="0" y="240"/>
                  </a:lnTo>
                  <a:lnTo>
                    <a:pt x="672" y="0"/>
                  </a:lnTo>
                  <a:lnTo>
                    <a:pt x="808" y="92"/>
                  </a:lnTo>
                  <a:lnTo>
                    <a:pt x="816" y="240"/>
                  </a:lnTo>
                  <a:lnTo>
                    <a:pt x="820" y="304"/>
                  </a:lnTo>
                  <a:lnTo>
                    <a:pt x="784" y="420"/>
                  </a:lnTo>
                  <a:lnTo>
                    <a:pt x="480" y="576"/>
                  </a:lnTo>
                  <a:close/>
                </a:path>
              </a:pathLst>
            </a:custGeom>
            <a:solidFill>
              <a:srgbClr val="FFFF00">
                <a:alpha val="30196"/>
              </a:srgbClr>
            </a:solidFill>
            <a:ln w="9525">
              <a:solidFill>
                <a:srgbClr val="FFCC00"/>
              </a:solidFill>
              <a:round/>
            </a:ln>
          </p:spPr>
          <p:txBody>
            <a:bodyPr/>
            <a:lstStyle/>
            <a:p>
              <a:endParaRPr lang="en-US">
                <a:latin typeface="VNI-Times" pitchFamily="2" charset="0"/>
              </a:endParaRPr>
            </a:p>
          </p:txBody>
        </p:sp>
        <p:sp>
          <p:nvSpPr>
            <p:cNvPr id="40978" name="Freeform 14"/>
            <p:cNvSpPr/>
            <p:nvPr/>
          </p:nvSpPr>
          <p:spPr bwMode="auto">
            <a:xfrm>
              <a:off x="1244" y="2066"/>
              <a:ext cx="132" cy="118"/>
            </a:xfrm>
            <a:custGeom>
              <a:avLst/>
              <a:gdLst>
                <a:gd name="T0" fmla="*/ 0 w 132"/>
                <a:gd name="T1" fmla="*/ 42 h 118"/>
                <a:gd name="T2" fmla="*/ 126 w 132"/>
                <a:gd name="T3" fmla="*/ 0 h 118"/>
                <a:gd name="T4" fmla="*/ 128 w 132"/>
                <a:gd name="T5" fmla="*/ 70 h 118"/>
                <a:gd name="T6" fmla="*/ 132 w 132"/>
                <a:gd name="T7" fmla="*/ 118 h 118"/>
                <a:gd name="T8" fmla="*/ 0 w 132"/>
                <a:gd name="T9" fmla="*/ 42 h 1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2"/>
                <a:gd name="T16" fmla="*/ 0 h 118"/>
                <a:gd name="T17" fmla="*/ 132 w 132"/>
                <a:gd name="T18" fmla="*/ 118 h 11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2" h="118">
                  <a:moveTo>
                    <a:pt x="0" y="42"/>
                  </a:moveTo>
                  <a:lnTo>
                    <a:pt x="126" y="0"/>
                  </a:lnTo>
                  <a:lnTo>
                    <a:pt x="128" y="70"/>
                  </a:lnTo>
                  <a:lnTo>
                    <a:pt x="132" y="118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FFFF00">
                <a:alpha val="30196"/>
              </a:srgbClr>
            </a:solidFill>
            <a:ln w="9525">
              <a:solidFill>
                <a:srgbClr val="FFCC00"/>
              </a:solidFill>
              <a:round/>
            </a:ln>
          </p:spPr>
          <p:txBody>
            <a:bodyPr/>
            <a:lstStyle/>
            <a:p>
              <a:endParaRPr lang="en-US">
                <a:latin typeface="VNI-Times" pitchFamily="2" charset="0"/>
              </a:endParaRPr>
            </a:p>
          </p:txBody>
        </p:sp>
        <p:sp>
          <p:nvSpPr>
            <p:cNvPr id="40979" name="Freeform 15"/>
            <p:cNvSpPr/>
            <p:nvPr/>
          </p:nvSpPr>
          <p:spPr bwMode="auto">
            <a:xfrm>
              <a:off x="2045" y="2000"/>
              <a:ext cx="318" cy="294"/>
            </a:xfrm>
            <a:custGeom>
              <a:avLst/>
              <a:gdLst>
                <a:gd name="T0" fmla="*/ 318 w 318"/>
                <a:gd name="T1" fmla="*/ 192 h 294"/>
                <a:gd name="T2" fmla="*/ 0 w 318"/>
                <a:gd name="T3" fmla="*/ 0 h 294"/>
                <a:gd name="T4" fmla="*/ 18 w 318"/>
                <a:gd name="T5" fmla="*/ 138 h 294"/>
                <a:gd name="T6" fmla="*/ 42 w 318"/>
                <a:gd name="T7" fmla="*/ 294 h 294"/>
                <a:gd name="T8" fmla="*/ 318 w 318"/>
                <a:gd name="T9" fmla="*/ 192 h 2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8"/>
                <a:gd name="T16" fmla="*/ 0 h 294"/>
                <a:gd name="T17" fmla="*/ 318 w 318"/>
                <a:gd name="T18" fmla="*/ 294 h 2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8" h="294">
                  <a:moveTo>
                    <a:pt x="318" y="192"/>
                  </a:moveTo>
                  <a:lnTo>
                    <a:pt x="0" y="0"/>
                  </a:lnTo>
                  <a:lnTo>
                    <a:pt x="18" y="138"/>
                  </a:lnTo>
                  <a:lnTo>
                    <a:pt x="42" y="294"/>
                  </a:lnTo>
                  <a:lnTo>
                    <a:pt x="318" y="192"/>
                  </a:lnTo>
                  <a:close/>
                </a:path>
              </a:pathLst>
            </a:custGeom>
            <a:solidFill>
              <a:srgbClr val="FFFF00">
                <a:alpha val="30196"/>
              </a:srgbClr>
            </a:solidFill>
            <a:ln w="9525">
              <a:solidFill>
                <a:srgbClr val="FFCC00"/>
              </a:solidFill>
              <a:round/>
            </a:ln>
          </p:spPr>
          <p:txBody>
            <a:bodyPr/>
            <a:lstStyle/>
            <a:p>
              <a:endParaRPr lang="en-US">
                <a:latin typeface="VNI-Times" pitchFamily="2" charset="0"/>
              </a:endParaRPr>
            </a:p>
          </p:txBody>
        </p:sp>
      </p:grpSp>
      <p:sp>
        <p:nvSpPr>
          <p:cNvPr id="43024" name="Text Box 16"/>
          <p:cNvSpPr txBox="1">
            <a:spLocks noChangeArrowheads="1"/>
          </p:cNvSpPr>
          <p:nvPr/>
        </p:nvSpPr>
        <p:spPr bwMode="auto">
          <a:xfrm>
            <a:off x="4953000" y="2895600"/>
            <a:ext cx="411480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 err="1">
                <a:latin typeface="VNI-Times" pitchFamily="2" charset="0"/>
              </a:rPr>
              <a:t>Khaùi</a:t>
            </a:r>
            <a:r>
              <a:rPr lang="en-US" b="1" dirty="0">
                <a:latin typeface="VNI-Times" pitchFamily="2" charset="0"/>
              </a:rPr>
              <a:t> </a:t>
            </a:r>
            <a:r>
              <a:rPr lang="en-US" b="1" dirty="0" err="1">
                <a:latin typeface="VNI-Times" pitchFamily="2" charset="0"/>
              </a:rPr>
              <a:t>nieäm</a:t>
            </a:r>
            <a:r>
              <a:rPr lang="en-US" b="1" dirty="0">
                <a:latin typeface="VNI-Times" pitchFamily="2" charset="0"/>
              </a:rPr>
              <a:t> : </a:t>
            </a:r>
            <a:r>
              <a:rPr lang="en-US" b="1" dirty="0" err="1">
                <a:solidFill>
                  <a:srgbClr val="FF0000"/>
                </a:solidFill>
                <a:latin typeface="VNI-Times" pitchFamily="2" charset="0"/>
              </a:rPr>
              <a:t>traùi</a:t>
            </a:r>
            <a:r>
              <a:rPr lang="en-US" b="1" dirty="0">
                <a:solidFill>
                  <a:srgbClr val="FF0000"/>
                </a:solidFill>
                <a:latin typeface="VNI-Times" pitchFamily="2" charset="0"/>
              </a:rPr>
              <a:t> – </a:t>
            </a:r>
            <a:r>
              <a:rPr lang="en-US" b="1" dirty="0" err="1">
                <a:solidFill>
                  <a:srgbClr val="FF0000"/>
                </a:solidFill>
                <a:latin typeface="VNI-Times" pitchFamily="2" charset="0"/>
              </a:rPr>
              <a:t>phaûi</a:t>
            </a:r>
            <a:r>
              <a:rPr lang="en-US" b="1" dirty="0">
                <a:solidFill>
                  <a:srgbClr val="FF0000"/>
                </a:solidFill>
                <a:latin typeface="VNI-Times" pitchFamily="2" charset="0"/>
              </a:rPr>
              <a:t>, </a:t>
            </a:r>
            <a:r>
              <a:rPr lang="en-US" b="1" dirty="0" err="1">
                <a:solidFill>
                  <a:srgbClr val="FF0000"/>
                </a:solidFill>
                <a:latin typeface="VNI-Times" pitchFamily="2" charset="0"/>
              </a:rPr>
              <a:t>trong</a:t>
            </a:r>
            <a:r>
              <a:rPr lang="en-US" b="1" dirty="0">
                <a:solidFill>
                  <a:srgbClr val="FF0000"/>
                </a:solidFill>
                <a:latin typeface="VNI-Times" pitchFamily="2" charset="0"/>
              </a:rPr>
              <a:t> - </a:t>
            </a:r>
            <a:r>
              <a:rPr lang="en-US" b="1" dirty="0" err="1">
                <a:solidFill>
                  <a:srgbClr val="FF0000"/>
                </a:solidFill>
                <a:latin typeface="VNI-Times" pitchFamily="2" charset="0"/>
              </a:rPr>
              <a:t>ngoaøi</a:t>
            </a:r>
            <a:endParaRPr lang="en-US" b="1" dirty="0">
              <a:solidFill>
                <a:srgbClr val="FF0000"/>
              </a:solidFill>
              <a:latin typeface="VNI-Times" pitchFamily="2" charset="0"/>
            </a:endParaRPr>
          </a:p>
        </p:txBody>
      </p:sp>
      <p:sp>
        <p:nvSpPr>
          <p:cNvPr id="43025" name="Text Box 17"/>
          <p:cNvSpPr txBox="1">
            <a:spLocks noChangeArrowheads="1"/>
          </p:cNvSpPr>
          <p:nvPr/>
        </p:nvSpPr>
        <p:spPr bwMode="auto">
          <a:xfrm>
            <a:off x="5067300" y="3581400"/>
            <a:ext cx="3657600" cy="650875"/>
          </a:xfrm>
          <a:prstGeom prst="rect">
            <a:avLst/>
          </a:prstGeom>
          <a:solidFill>
            <a:srgbClr val="7030A0"/>
          </a:solidFill>
          <a:ln w="9525">
            <a:solidFill>
              <a:srgbClr val="FF00FF"/>
            </a:solidFill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chemeClr val="bg1"/>
                </a:solidFill>
                <a:latin typeface="VNI-Times" pitchFamily="2" charset="0"/>
              </a:rPr>
              <a:t>Maët phaúng ñöùng ngang : chia cô theå thaønh 2 phaàn : tröôùc vaø sau</a:t>
            </a:r>
          </a:p>
        </p:txBody>
      </p:sp>
      <p:sp>
        <p:nvSpPr>
          <p:cNvPr id="43026" name="Text Box 18"/>
          <p:cNvSpPr txBox="1">
            <a:spLocks noChangeArrowheads="1"/>
          </p:cNvSpPr>
          <p:nvPr/>
        </p:nvSpPr>
        <p:spPr bwMode="auto">
          <a:xfrm>
            <a:off x="4972050" y="4243388"/>
            <a:ext cx="373380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 err="1">
                <a:latin typeface="VNI-Times" pitchFamily="2" charset="0"/>
              </a:rPr>
              <a:t>Khaùi</a:t>
            </a:r>
            <a:r>
              <a:rPr lang="en-US" b="1" dirty="0">
                <a:latin typeface="VNI-Times" pitchFamily="2" charset="0"/>
              </a:rPr>
              <a:t> </a:t>
            </a:r>
            <a:r>
              <a:rPr lang="en-US" b="1" dirty="0" err="1">
                <a:latin typeface="VNI-Times" pitchFamily="2" charset="0"/>
              </a:rPr>
              <a:t>nieäm</a:t>
            </a:r>
            <a:r>
              <a:rPr lang="en-US" b="1" dirty="0">
                <a:latin typeface="VNI-Times" pitchFamily="2" charset="0"/>
              </a:rPr>
              <a:t> : </a:t>
            </a:r>
            <a:r>
              <a:rPr lang="en-US" b="1" dirty="0" err="1">
                <a:solidFill>
                  <a:srgbClr val="FF0000"/>
                </a:solidFill>
                <a:latin typeface="VNI-Times" pitchFamily="2" charset="0"/>
              </a:rPr>
              <a:t>tröôùc</a:t>
            </a:r>
            <a:r>
              <a:rPr lang="en-US" b="1" dirty="0">
                <a:solidFill>
                  <a:srgbClr val="FF0000"/>
                </a:solidFill>
                <a:latin typeface="VNI-Times" pitchFamily="2" charset="0"/>
              </a:rPr>
              <a:t> - </a:t>
            </a:r>
            <a:r>
              <a:rPr lang="en-US" b="1" dirty="0" err="1">
                <a:solidFill>
                  <a:srgbClr val="FF0000"/>
                </a:solidFill>
                <a:latin typeface="VNI-Times" pitchFamily="2" charset="0"/>
              </a:rPr>
              <a:t>sau</a:t>
            </a:r>
            <a:endParaRPr lang="en-US" b="1" dirty="0">
              <a:solidFill>
                <a:srgbClr val="FF0000"/>
              </a:solidFill>
              <a:latin typeface="VNI-Times" pitchFamily="2" charset="0"/>
            </a:endParaRPr>
          </a:p>
        </p:txBody>
      </p:sp>
      <p:sp>
        <p:nvSpPr>
          <p:cNvPr id="43027" name="Text Box 19"/>
          <p:cNvSpPr txBox="1">
            <a:spLocks noChangeArrowheads="1"/>
          </p:cNvSpPr>
          <p:nvPr/>
        </p:nvSpPr>
        <p:spPr bwMode="auto">
          <a:xfrm>
            <a:off x="5029200" y="2209800"/>
            <a:ext cx="3657600" cy="650875"/>
          </a:xfrm>
          <a:prstGeom prst="rect">
            <a:avLst/>
          </a:prstGeom>
          <a:solidFill>
            <a:srgbClr val="7030A0"/>
          </a:solidFill>
          <a:ln w="9525">
            <a:solidFill>
              <a:srgbClr val="0066FF"/>
            </a:solidFill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 err="1">
                <a:solidFill>
                  <a:schemeClr val="bg1"/>
                </a:solidFill>
                <a:latin typeface="VNI-Times" pitchFamily="2" charset="0"/>
              </a:rPr>
              <a:t>Maët</a:t>
            </a:r>
            <a:r>
              <a:rPr lang="en-US" b="1" dirty="0">
                <a:solidFill>
                  <a:schemeClr val="bg1"/>
                </a:solidFill>
                <a:latin typeface="VNI-Times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-Times" pitchFamily="2" charset="0"/>
              </a:rPr>
              <a:t>phaúng</a:t>
            </a:r>
            <a:r>
              <a:rPr lang="en-US" b="1" dirty="0">
                <a:solidFill>
                  <a:schemeClr val="bg1"/>
                </a:solidFill>
                <a:latin typeface="VNI-Times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-Times" pitchFamily="2" charset="0"/>
              </a:rPr>
              <a:t>ñöùng</a:t>
            </a:r>
            <a:r>
              <a:rPr lang="en-US" b="1" dirty="0">
                <a:solidFill>
                  <a:schemeClr val="bg1"/>
                </a:solidFill>
                <a:latin typeface="VNI-Times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-Times" pitchFamily="2" charset="0"/>
              </a:rPr>
              <a:t>doïc</a:t>
            </a:r>
            <a:r>
              <a:rPr lang="en-US" b="1" dirty="0">
                <a:solidFill>
                  <a:schemeClr val="bg1"/>
                </a:solidFill>
                <a:latin typeface="VNI-Times" pitchFamily="2" charset="0"/>
              </a:rPr>
              <a:t> : chia </a:t>
            </a:r>
            <a:r>
              <a:rPr lang="en-US" b="1" dirty="0" err="1">
                <a:solidFill>
                  <a:schemeClr val="bg1"/>
                </a:solidFill>
                <a:latin typeface="VNI-Times" pitchFamily="2" charset="0"/>
              </a:rPr>
              <a:t>cô</a:t>
            </a:r>
            <a:r>
              <a:rPr lang="en-US" b="1" dirty="0">
                <a:solidFill>
                  <a:schemeClr val="bg1"/>
                </a:solidFill>
                <a:latin typeface="VNI-Times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-Times" pitchFamily="2" charset="0"/>
              </a:rPr>
              <a:t>theå</a:t>
            </a:r>
            <a:r>
              <a:rPr lang="en-US" b="1" dirty="0">
                <a:solidFill>
                  <a:schemeClr val="bg1"/>
                </a:solidFill>
                <a:latin typeface="VNI-Times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-Times" pitchFamily="2" charset="0"/>
              </a:rPr>
              <a:t>thaønh</a:t>
            </a:r>
            <a:r>
              <a:rPr lang="en-US" b="1" dirty="0">
                <a:solidFill>
                  <a:schemeClr val="bg1"/>
                </a:solidFill>
                <a:latin typeface="VNI-Times" pitchFamily="2" charset="0"/>
              </a:rPr>
              <a:t> 2 </a:t>
            </a:r>
            <a:r>
              <a:rPr lang="en-US" b="1" dirty="0" err="1">
                <a:solidFill>
                  <a:schemeClr val="bg1"/>
                </a:solidFill>
                <a:latin typeface="VNI-Times" pitchFamily="2" charset="0"/>
              </a:rPr>
              <a:t>phaàn</a:t>
            </a:r>
            <a:r>
              <a:rPr lang="en-US" b="1" dirty="0">
                <a:solidFill>
                  <a:schemeClr val="bg1"/>
                </a:solidFill>
                <a:latin typeface="VNI-Times" pitchFamily="2" charset="0"/>
              </a:rPr>
              <a:t> : </a:t>
            </a:r>
            <a:r>
              <a:rPr lang="en-US" b="1" dirty="0" err="1">
                <a:solidFill>
                  <a:schemeClr val="bg1"/>
                </a:solidFill>
                <a:latin typeface="VNI-Times" pitchFamily="2" charset="0"/>
              </a:rPr>
              <a:t>phaûi</a:t>
            </a:r>
            <a:r>
              <a:rPr lang="en-US" b="1" dirty="0">
                <a:solidFill>
                  <a:schemeClr val="bg1"/>
                </a:solidFill>
                <a:latin typeface="VNI-Times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-Times" pitchFamily="2" charset="0"/>
              </a:rPr>
              <a:t>vaø</a:t>
            </a:r>
            <a:r>
              <a:rPr lang="en-US" b="1" dirty="0">
                <a:solidFill>
                  <a:schemeClr val="bg1"/>
                </a:solidFill>
                <a:latin typeface="VNI-Times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-Times" pitchFamily="2" charset="0"/>
              </a:rPr>
              <a:t>traùi</a:t>
            </a:r>
            <a:r>
              <a:rPr lang="en-US" b="1" dirty="0">
                <a:solidFill>
                  <a:schemeClr val="bg1"/>
                </a:solidFill>
                <a:latin typeface="VNI-Times" pitchFamily="2" charset="0"/>
              </a:rPr>
              <a:t>    </a:t>
            </a:r>
          </a:p>
        </p:txBody>
      </p:sp>
      <p:sp>
        <p:nvSpPr>
          <p:cNvPr id="43028" name="Text Box 20"/>
          <p:cNvSpPr txBox="1">
            <a:spLocks noChangeArrowheads="1"/>
          </p:cNvSpPr>
          <p:nvPr/>
        </p:nvSpPr>
        <p:spPr bwMode="auto">
          <a:xfrm>
            <a:off x="5048250" y="4819650"/>
            <a:ext cx="3733800" cy="650875"/>
          </a:xfrm>
          <a:prstGeom prst="rect">
            <a:avLst/>
          </a:prstGeom>
          <a:solidFill>
            <a:srgbClr val="7030A0"/>
          </a:solidFill>
          <a:ln w="9525">
            <a:solidFill>
              <a:srgbClr val="FFCC00"/>
            </a:solidFill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 err="1">
                <a:solidFill>
                  <a:schemeClr val="bg1"/>
                </a:solidFill>
                <a:latin typeface="VNI-Times" pitchFamily="2" charset="0"/>
              </a:rPr>
              <a:t>Maët</a:t>
            </a:r>
            <a:r>
              <a:rPr lang="en-US" b="1" dirty="0">
                <a:solidFill>
                  <a:schemeClr val="bg1"/>
                </a:solidFill>
                <a:latin typeface="VNI-Times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-Times" pitchFamily="2" charset="0"/>
              </a:rPr>
              <a:t>phaúng</a:t>
            </a:r>
            <a:r>
              <a:rPr lang="en-US" b="1" dirty="0">
                <a:solidFill>
                  <a:schemeClr val="bg1"/>
                </a:solidFill>
                <a:latin typeface="VNI-Times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-Times" pitchFamily="2" charset="0"/>
              </a:rPr>
              <a:t>ngang</a:t>
            </a:r>
            <a:r>
              <a:rPr lang="en-US" b="1" dirty="0">
                <a:solidFill>
                  <a:schemeClr val="bg1"/>
                </a:solidFill>
                <a:latin typeface="VNI-Times" pitchFamily="2" charset="0"/>
              </a:rPr>
              <a:t> : chia </a:t>
            </a:r>
            <a:r>
              <a:rPr lang="en-US" b="1" dirty="0" err="1">
                <a:solidFill>
                  <a:schemeClr val="bg1"/>
                </a:solidFill>
                <a:latin typeface="VNI-Times" pitchFamily="2" charset="0"/>
              </a:rPr>
              <a:t>cô</a:t>
            </a:r>
            <a:r>
              <a:rPr lang="en-US" b="1" dirty="0">
                <a:solidFill>
                  <a:schemeClr val="bg1"/>
                </a:solidFill>
                <a:latin typeface="VNI-Times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-Times" pitchFamily="2" charset="0"/>
              </a:rPr>
              <a:t>theå</a:t>
            </a:r>
            <a:r>
              <a:rPr lang="en-US" b="1" dirty="0">
                <a:solidFill>
                  <a:schemeClr val="bg1"/>
                </a:solidFill>
                <a:latin typeface="VNI-Times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-Times" pitchFamily="2" charset="0"/>
              </a:rPr>
              <a:t>thaønh</a:t>
            </a:r>
            <a:r>
              <a:rPr lang="en-US" b="1" dirty="0">
                <a:solidFill>
                  <a:schemeClr val="bg1"/>
                </a:solidFill>
                <a:latin typeface="VNI-Times" pitchFamily="2" charset="0"/>
              </a:rPr>
              <a:t> 2 </a:t>
            </a:r>
            <a:r>
              <a:rPr lang="en-US" b="1" dirty="0" err="1">
                <a:solidFill>
                  <a:schemeClr val="bg1"/>
                </a:solidFill>
                <a:latin typeface="VNI-Times" pitchFamily="2" charset="0"/>
              </a:rPr>
              <a:t>phaàn</a:t>
            </a:r>
            <a:r>
              <a:rPr lang="en-US" b="1" dirty="0">
                <a:solidFill>
                  <a:schemeClr val="bg1"/>
                </a:solidFill>
                <a:latin typeface="VNI-Times" pitchFamily="2" charset="0"/>
              </a:rPr>
              <a:t> : </a:t>
            </a:r>
            <a:r>
              <a:rPr lang="en-US" b="1" dirty="0" err="1">
                <a:solidFill>
                  <a:schemeClr val="bg1"/>
                </a:solidFill>
                <a:latin typeface="VNI-Times" pitchFamily="2" charset="0"/>
              </a:rPr>
              <a:t>treân</a:t>
            </a:r>
            <a:r>
              <a:rPr lang="en-US" b="1" dirty="0">
                <a:solidFill>
                  <a:schemeClr val="bg1"/>
                </a:solidFill>
                <a:latin typeface="VNI-Times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-Times" pitchFamily="2" charset="0"/>
              </a:rPr>
              <a:t>vaø</a:t>
            </a:r>
            <a:r>
              <a:rPr lang="en-US" b="1" dirty="0">
                <a:solidFill>
                  <a:schemeClr val="bg1"/>
                </a:solidFill>
                <a:latin typeface="VNI-Times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-Times" pitchFamily="2" charset="0"/>
              </a:rPr>
              <a:t>döôùi</a:t>
            </a:r>
            <a:endParaRPr lang="en-US" b="1" dirty="0">
              <a:solidFill>
                <a:schemeClr val="bg1"/>
              </a:solidFill>
              <a:latin typeface="VNI-Times" pitchFamily="2" charset="0"/>
            </a:endParaRPr>
          </a:p>
        </p:txBody>
      </p:sp>
      <p:sp>
        <p:nvSpPr>
          <p:cNvPr id="43029" name="Text Box 21"/>
          <p:cNvSpPr txBox="1">
            <a:spLocks noChangeArrowheads="1"/>
          </p:cNvSpPr>
          <p:nvPr/>
        </p:nvSpPr>
        <p:spPr bwMode="auto">
          <a:xfrm>
            <a:off x="4933950" y="5486400"/>
            <a:ext cx="342900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 err="1">
                <a:latin typeface="VNI-Times" pitchFamily="2" charset="0"/>
              </a:rPr>
              <a:t>Khaùi</a:t>
            </a:r>
            <a:r>
              <a:rPr lang="en-US" b="1" dirty="0">
                <a:latin typeface="VNI-Times" pitchFamily="2" charset="0"/>
              </a:rPr>
              <a:t> </a:t>
            </a:r>
            <a:r>
              <a:rPr lang="en-US" b="1" dirty="0" err="1">
                <a:latin typeface="VNI-Times" pitchFamily="2" charset="0"/>
              </a:rPr>
              <a:t>nieäm</a:t>
            </a:r>
            <a:r>
              <a:rPr lang="en-US" b="1" dirty="0">
                <a:latin typeface="VNI-Times" pitchFamily="2" charset="0"/>
              </a:rPr>
              <a:t> : </a:t>
            </a:r>
            <a:r>
              <a:rPr lang="en-US" b="1" dirty="0" err="1">
                <a:solidFill>
                  <a:srgbClr val="FF0000"/>
                </a:solidFill>
                <a:latin typeface="VNI-Times" pitchFamily="2" charset="0"/>
              </a:rPr>
              <a:t>treân</a:t>
            </a:r>
            <a:r>
              <a:rPr lang="en-US" b="1" dirty="0">
                <a:solidFill>
                  <a:srgbClr val="FF0000"/>
                </a:solidFill>
                <a:latin typeface="VNI-Times" pitchFamily="2" charset="0"/>
              </a:rPr>
              <a:t> - </a:t>
            </a:r>
            <a:r>
              <a:rPr lang="en-US" b="1" dirty="0" err="1">
                <a:solidFill>
                  <a:srgbClr val="FF0000"/>
                </a:solidFill>
                <a:latin typeface="VNI-Times" pitchFamily="2" charset="0"/>
              </a:rPr>
              <a:t>döôùi</a:t>
            </a:r>
            <a:r>
              <a:rPr lang="en-US" b="1" dirty="0">
                <a:solidFill>
                  <a:srgbClr val="FF0000"/>
                </a:solidFill>
                <a:latin typeface="VNI-Times" pitchFamily="2" charset="0"/>
              </a:rPr>
              <a:t> </a:t>
            </a:r>
          </a:p>
        </p:txBody>
      </p:sp>
      <p:sp>
        <p:nvSpPr>
          <p:cNvPr id="43030" name="Rectangle 22"/>
          <p:cNvSpPr>
            <a:spLocks noChangeArrowheads="1"/>
          </p:cNvSpPr>
          <p:nvPr/>
        </p:nvSpPr>
        <p:spPr bwMode="auto">
          <a:xfrm>
            <a:off x="762000" y="228600"/>
            <a:ext cx="7620000" cy="762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2400" b="1" dirty="0" smtClean="0">
                <a:solidFill>
                  <a:schemeClr val="bg1"/>
                </a:solidFill>
                <a:latin typeface="VNI-Times" pitchFamily="2" charset="0"/>
              </a:rPr>
              <a:t>TƯ THẾ GIAÛI PHAÃU HOÏC</a:t>
            </a:r>
            <a:endParaRPr lang="en-US" sz="2400" b="1" dirty="0">
              <a:solidFill>
                <a:schemeClr val="bg1"/>
              </a:solidFill>
              <a:latin typeface="VNI-Times" pitchFamily="2" charset="0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3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3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3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3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3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3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3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3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5" grpId="0" bldLvl="0" animBg="1"/>
      <p:bldP spid="43016" grpId="0" bldLvl="0" animBg="1"/>
      <p:bldP spid="43024" grpId="0"/>
      <p:bldP spid="43025" grpId="0" bldLvl="0" animBg="1"/>
      <p:bldP spid="43026" grpId="0"/>
      <p:bldP spid="43027" grpId="0" bldLvl="0" animBg="1"/>
      <p:bldP spid="43028" grpId="0" bldLvl="0" animBg="1"/>
      <p:bldP spid="430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CHỨC NĂNG</a:t>
            </a:r>
            <a:endParaRPr lang="en-CA" dirty="0" smtClean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3962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vi-VN" dirty="0">
                <a:solidFill>
                  <a:schemeClr val="tx2"/>
                </a:solidFill>
              </a:rPr>
              <a:t>Bộ xương có bốn chức năng chính</a:t>
            </a:r>
            <a:endParaRPr lang="en-CA" dirty="0">
              <a:solidFill>
                <a:schemeClr val="tx2"/>
              </a:solidFill>
            </a:endParaRPr>
          </a:p>
          <a:p>
            <a:pPr>
              <a:defRPr/>
            </a:pPr>
            <a:r>
              <a:rPr lang="vi-VN" b="1" dirty="0" smtClean="0">
                <a:solidFill>
                  <a:schemeClr val="tx2"/>
                </a:solidFill>
              </a:rPr>
              <a:t>NÂNG ĐỠ: </a:t>
            </a:r>
            <a:r>
              <a:rPr lang="vi-VN" dirty="0" smtClean="0">
                <a:solidFill>
                  <a:schemeClr val="tx2"/>
                </a:solidFill>
              </a:rPr>
              <a:t>Một khung cứng để nâng đỡ và tạo chỗ bám cho các cơ</a:t>
            </a:r>
            <a:r>
              <a:rPr lang="en-US" dirty="0" smtClean="0">
                <a:solidFill>
                  <a:schemeClr val="tx2"/>
                </a:solidFill>
              </a:rPr>
              <a:t>. </a:t>
            </a:r>
          </a:p>
          <a:p>
            <a:pPr marL="0" indent="0">
              <a:buNone/>
              <a:defRPr/>
            </a:pPr>
            <a:endParaRPr lang="en-CA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64B168-7BC3-452D-992D-382A473121FF}" type="slidenum">
              <a:rPr lang="en-US" smtClean="0"/>
              <a:t>11</a:t>
            </a:fld>
            <a:endParaRPr lang="en-US" dirty="0"/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B1B711-550C-4AD3-B036-E7887A992DDA}" type="slidenum">
              <a:rPr lang="en-US" smtClean="0"/>
              <a:t>12</a:t>
            </a:fld>
            <a:endParaRPr lang="en-US" dirty="0"/>
          </a:p>
        </p:txBody>
      </p:sp>
      <p:pic>
        <p:nvPicPr>
          <p:cNvPr id="2050" name="Picture 2" descr="http://www.jex.com.vn/files/image/838-c%E1%BB%99t_s%E1%BB%91ng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08513" y="736600"/>
            <a:ext cx="4222750" cy="516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 descr="http://1.bp.blogspot.com/_IXTa7TvkxGY/SwtENm6B_vI/AAAAAAAAAAk/rKhB2qXI0I8/s1600/skelfovOver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258762"/>
            <a:ext cx="2225675" cy="620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D12F8F-DE4C-454A-893F-05C9FF6BBA1D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275" y="0"/>
            <a:ext cx="2725738" cy="402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 descr="http://www.heart-disease-and-prevention.com/images/auscultation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63850" y="1927225"/>
            <a:ext cx="3035300" cy="324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 descr="http://news.thuocbietduoc.com.vn/upload/News/2013/3/14/lao_xuong_cung_chan_doan_thuong_muon_vi_sao_0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89663" y="2208213"/>
            <a:ext cx="2954337" cy="405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CHỨC NĂNG</a:t>
            </a:r>
            <a:endParaRPr lang="en-CA" smtClean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76400"/>
            <a:ext cx="8991600" cy="3048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vi-VN" b="1" dirty="0" smtClean="0">
                <a:solidFill>
                  <a:schemeClr val="tx2"/>
                </a:solidFill>
              </a:rPr>
              <a:t>BẢO VỆ </a:t>
            </a:r>
            <a:endParaRPr lang="en-CA" b="1" dirty="0" smtClean="0">
              <a:solidFill>
                <a:schemeClr val="tx2"/>
              </a:solidFill>
            </a:endParaRP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vi-VN" dirty="0" smtClean="0">
                <a:solidFill>
                  <a:schemeClr val="tx2"/>
                </a:solidFill>
              </a:rPr>
              <a:t>Các xương </a:t>
            </a:r>
            <a:r>
              <a:rPr lang="en-US" dirty="0" err="1" smtClean="0">
                <a:solidFill>
                  <a:schemeClr val="tx2"/>
                </a:solidFill>
              </a:rPr>
              <a:t>khối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xương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hợp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lại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tạo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thành</a:t>
            </a:r>
            <a:r>
              <a:rPr lang="en-US" dirty="0" smtClean="0">
                <a:solidFill>
                  <a:schemeClr val="tx2"/>
                </a:solidFill>
              </a:rPr>
              <a:t> 1 </a:t>
            </a:r>
            <a:r>
              <a:rPr lang="en-US" dirty="0" err="1" smtClean="0">
                <a:solidFill>
                  <a:schemeClr val="tx2"/>
                </a:solidFill>
              </a:rPr>
              <a:t>khoang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bảo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vệ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các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tạng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bên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trong</a:t>
            </a:r>
            <a:r>
              <a:rPr lang="en-US" dirty="0" smtClean="0">
                <a:solidFill>
                  <a:schemeClr val="tx2"/>
                </a:solidFill>
              </a:rPr>
              <a:t>.</a:t>
            </a:r>
            <a:endParaRPr lang="en-CA" dirty="0" smtClean="0">
              <a:solidFill>
                <a:schemeClr val="tx2"/>
              </a:solidFill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CAE270-CC87-425E-879B-3DA7823863AE}" type="slidenum">
              <a:rPr lang="en-US" smtClean="0"/>
              <a:t>14</a:t>
            </a:fld>
            <a:endParaRPr lang="en-US" dirty="0"/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CHỨC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bg1"/>
                </a:solidFill>
              </a:rPr>
              <a:t>NĂNG</a:t>
            </a:r>
            <a:endParaRPr lang="en-CA" dirty="0" smtClean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455863"/>
            <a:ext cx="4383088" cy="2725737"/>
          </a:xfrm>
        </p:spPr>
        <p:txBody>
          <a:bodyPr/>
          <a:lstStyle/>
          <a:p>
            <a:pPr>
              <a:defRPr/>
            </a:pPr>
            <a:r>
              <a:rPr lang="vi-VN" b="1" dirty="0" smtClean="0">
                <a:solidFill>
                  <a:schemeClr val="tx2"/>
                </a:solidFill>
              </a:rPr>
              <a:t>VẬN ĐỘNG:</a:t>
            </a:r>
            <a:endParaRPr lang="en-CA" b="1" dirty="0" smtClean="0">
              <a:solidFill>
                <a:schemeClr val="tx2"/>
              </a:solidFill>
            </a:endParaRP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vi-VN" dirty="0" smtClean="0">
                <a:solidFill>
                  <a:schemeClr val="tx2"/>
                </a:solidFill>
              </a:rPr>
              <a:t>Các </a:t>
            </a:r>
            <a:r>
              <a:rPr lang="vi-VN" dirty="0">
                <a:solidFill>
                  <a:schemeClr val="tx2"/>
                </a:solidFill>
              </a:rPr>
              <a:t>cơ bám vào xương nên khi cơ co sẽ tạo cử động quanh khớp.</a:t>
            </a:r>
            <a:endParaRPr lang="en-CA" dirty="0">
              <a:solidFill>
                <a:schemeClr val="tx2"/>
              </a:solidFill>
            </a:endParaRPr>
          </a:p>
          <a:p>
            <a:pPr>
              <a:defRPr/>
            </a:pPr>
            <a:endParaRPr lang="en-CA" dirty="0"/>
          </a:p>
          <a:p>
            <a:pPr>
              <a:defRPr/>
            </a:pP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BD093-CFEF-4A8E-B86E-62365C7B9383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4" descr="http://msjensen.cehd.umn.edu/Webanatomy/muscular/musc_skel_arm_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68875" y="1773238"/>
            <a:ext cx="3182938" cy="4465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CHỨC NĂNG</a:t>
            </a:r>
            <a:endParaRPr lang="en-CA" dirty="0" smtClean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997075"/>
            <a:ext cx="4800600" cy="4022725"/>
          </a:xfrm>
        </p:spPr>
        <p:txBody>
          <a:bodyPr/>
          <a:lstStyle/>
          <a:p>
            <a:pPr>
              <a:defRPr/>
            </a:pPr>
            <a:r>
              <a:rPr lang="vi-VN" sz="1800" b="1" dirty="0" smtClean="0">
                <a:solidFill>
                  <a:schemeClr val="tx2"/>
                </a:solidFill>
              </a:rPr>
              <a:t>TẠO MÁU VÀ TRAO ĐỔI CÁC CHẤT </a:t>
            </a:r>
            <a:r>
              <a:rPr lang="vi-VN" b="1" dirty="0" smtClean="0">
                <a:solidFill>
                  <a:schemeClr val="tx2"/>
                </a:solidFill>
              </a:rPr>
              <a:t>: </a:t>
            </a:r>
            <a:endParaRPr lang="en-CA" b="1" dirty="0" smtClean="0">
              <a:solidFill>
                <a:schemeClr val="tx2"/>
              </a:solidFill>
            </a:endParaRP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US" sz="2000" dirty="0" smtClean="0">
                <a:solidFill>
                  <a:schemeClr val="tx2"/>
                </a:solidFill>
              </a:rPr>
              <a:t>T</a:t>
            </a:r>
            <a:r>
              <a:rPr lang="vi-VN" sz="2000" dirty="0">
                <a:solidFill>
                  <a:schemeClr val="tx2"/>
                </a:solidFill>
              </a:rPr>
              <a:t>ủy xương tạo ra hồng cầu, bạch cầu và tiểu cầu. </a:t>
            </a:r>
            <a:endParaRPr lang="en-CA" sz="2000" dirty="0" smtClean="0">
              <a:solidFill>
                <a:schemeClr val="tx2"/>
              </a:solidFill>
            </a:endParaRP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US" altLang="en-CA" sz="2000" dirty="0">
                <a:solidFill>
                  <a:schemeClr val="tx2"/>
                </a:solidFill>
              </a:rPr>
              <a:t>Tủy xương chía 2 loại: tủy đỏ và tủy vàng.</a:t>
            </a:r>
            <a:endParaRPr lang="en-CA" sz="2000" dirty="0">
              <a:solidFill>
                <a:schemeClr val="tx2"/>
              </a:solidFill>
            </a:endParaRPr>
          </a:p>
          <a:p>
            <a:pPr>
              <a:buFont typeface="Wingdings" panose="05000000000000000000" pitchFamily="2" charset="2"/>
              <a:buChar char="v"/>
              <a:defRPr/>
            </a:pP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A6F887-F2F6-41CA-B266-C1C9E3F922B5}" type="slidenum">
              <a:rPr lang="en-US" smtClean="0"/>
              <a:t>16</a:t>
            </a:fld>
            <a:endParaRPr lang="en-US" dirty="0"/>
          </a:p>
        </p:txBody>
      </p:sp>
      <p:pic>
        <p:nvPicPr>
          <p:cNvPr id="5122" name="Picture 2" descr="http://www.ykhoa.net/yhocphothong/khop/images/285-38a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64075" y="2182813"/>
            <a:ext cx="4479925" cy="398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B98FB1-F698-4848-AF36-533F7D0E1454}" type="slidenum">
              <a:rPr lang="en-US" smtClean="0"/>
              <a:t>17</a:t>
            </a:fld>
            <a:endParaRPr lang="en-US" dirty="0"/>
          </a:p>
        </p:txBody>
      </p:sp>
      <p:pic>
        <p:nvPicPr>
          <p:cNvPr id="19459" name="Picture 4" descr="http://umekenbetaglucan.vn/wp-content/uploads/2013/01/image001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0" y="60024"/>
            <a:ext cx="4688101" cy="664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bg1"/>
                </a:solidFill>
              </a:rPr>
              <a:t>THÀNH PHẦN HỆ XƯƠNG</a:t>
            </a:r>
            <a:endParaRPr lang="en-CA" sz="2000" dirty="0" smtClean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 err="1">
                <a:solidFill>
                  <a:schemeClr val="tx2"/>
                </a:solidFill>
              </a:rPr>
              <a:t>Bộ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xương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người</a:t>
            </a:r>
            <a:r>
              <a:rPr lang="en-US" sz="2400" dirty="0">
                <a:solidFill>
                  <a:schemeClr val="tx2"/>
                </a:solidFill>
              </a:rPr>
              <a:t>  có 206 </a:t>
            </a:r>
            <a:r>
              <a:rPr lang="en-US" sz="2400" dirty="0" err="1" smtClean="0">
                <a:solidFill>
                  <a:schemeClr val="tx2"/>
                </a:solidFill>
              </a:rPr>
              <a:t>xương</a:t>
            </a:r>
            <a:endParaRPr lang="en-US" sz="2400" dirty="0" smtClean="0">
              <a:solidFill>
                <a:schemeClr val="tx2"/>
              </a:solidFill>
            </a:endParaRPr>
          </a:p>
          <a:p>
            <a:pPr>
              <a:defRPr/>
            </a:pPr>
            <a:r>
              <a:rPr lang="en-US" sz="2400" dirty="0" smtClean="0">
                <a:solidFill>
                  <a:schemeClr val="tx2"/>
                </a:solidFill>
              </a:rPr>
              <a:t>Chia </a:t>
            </a:r>
            <a:r>
              <a:rPr lang="en-US" sz="2400" dirty="0" err="1" smtClean="0">
                <a:solidFill>
                  <a:schemeClr val="tx2"/>
                </a:solidFill>
              </a:rPr>
              <a:t>làm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các</a:t>
            </a:r>
            <a:r>
              <a:rPr lang="en-US" sz="2400" dirty="0" smtClean="0">
                <a:solidFill>
                  <a:schemeClr val="tx2"/>
                </a:solidFill>
              </a:rPr>
              <a:t> vùng: </a:t>
            </a: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US" sz="2400" dirty="0" err="1" smtClean="0">
                <a:solidFill>
                  <a:schemeClr val="tx2"/>
                </a:solidFill>
              </a:rPr>
              <a:t>Xương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đầu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mặt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cổ</a:t>
            </a:r>
            <a:r>
              <a:rPr lang="en-US" sz="2400" dirty="0">
                <a:solidFill>
                  <a:schemeClr val="tx2"/>
                </a:solidFill>
              </a:rPr>
              <a:t>.</a:t>
            </a:r>
            <a:endParaRPr lang="en-US" sz="2400" dirty="0" smtClean="0">
              <a:solidFill>
                <a:schemeClr val="tx2"/>
              </a:solidFill>
            </a:endParaRP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US" sz="2400" dirty="0" err="1" smtClean="0">
                <a:solidFill>
                  <a:schemeClr val="tx2"/>
                </a:solidFill>
              </a:rPr>
              <a:t>Xương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thân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mình</a:t>
            </a:r>
            <a:r>
              <a:rPr lang="en-US" sz="2400" dirty="0">
                <a:solidFill>
                  <a:schemeClr val="tx2"/>
                </a:solidFill>
              </a:rPr>
              <a:t>.</a:t>
            </a:r>
            <a:endParaRPr lang="en-US" sz="2400" dirty="0" smtClean="0">
              <a:solidFill>
                <a:schemeClr val="tx2"/>
              </a:solidFill>
            </a:endParaRP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US" sz="2400" dirty="0" err="1" smtClean="0">
                <a:solidFill>
                  <a:schemeClr val="tx2"/>
                </a:solidFill>
              </a:rPr>
              <a:t>Xương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tứ</a:t>
            </a:r>
            <a:r>
              <a:rPr lang="en-US" sz="2400" dirty="0" smtClean="0">
                <a:solidFill>
                  <a:schemeClr val="tx2"/>
                </a:solidFill>
              </a:rPr>
              <a:t> chi.</a:t>
            </a: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US" sz="2400" dirty="0" err="1" smtClean="0">
                <a:solidFill>
                  <a:schemeClr val="tx2"/>
                </a:solidFill>
              </a:rPr>
              <a:t>Xương</a:t>
            </a:r>
            <a:r>
              <a:rPr lang="en-US" sz="2400" dirty="0" smtClean="0">
                <a:solidFill>
                  <a:schemeClr val="tx2"/>
                </a:solidFill>
              </a:rPr>
              <a:t> tai.</a:t>
            </a:r>
            <a:endParaRPr lang="en-CA" sz="2400" dirty="0" smtClean="0">
              <a:solidFill>
                <a:schemeClr val="tx2"/>
              </a:solidFill>
            </a:endParaRPr>
          </a:p>
          <a:p>
            <a:pPr>
              <a:defRPr/>
            </a:pP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F7AFC2-0445-4BC5-9D0C-9483D5D3746C}" type="slidenum">
              <a:rPr lang="en-US" smtClean="0"/>
              <a:t>18</a:t>
            </a:fld>
            <a:endParaRPr lang="en-US" dirty="0"/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0932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533400" y="609600"/>
            <a:ext cx="8229600" cy="11398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MỤC TIÊU</a:t>
            </a:r>
            <a:endParaRPr lang="en-CA" dirty="0" smtClean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2701636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2400" dirty="0" err="1" smtClean="0">
                <a:solidFill>
                  <a:schemeClr val="tx2"/>
                </a:solidFill>
              </a:rPr>
              <a:t>Nắm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được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tư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thế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giải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phẫu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và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một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số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thuật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ngữ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cơ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bản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của</a:t>
            </a:r>
            <a:r>
              <a:rPr lang="en-US" sz="2400" dirty="0" smtClean="0">
                <a:solidFill>
                  <a:schemeClr val="tx2"/>
                </a:solidFill>
              </a:rPr>
              <a:t> GPH.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  <a:defRPr/>
            </a:pPr>
            <a:r>
              <a:rPr lang="vi-VN" sz="2400" dirty="0" smtClean="0">
                <a:solidFill>
                  <a:schemeClr val="tx2"/>
                </a:solidFill>
              </a:rPr>
              <a:t>Nêu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đầy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đủ</a:t>
            </a:r>
            <a:r>
              <a:rPr lang="vi-VN" sz="2400" dirty="0" smtClean="0">
                <a:solidFill>
                  <a:schemeClr val="tx2"/>
                </a:solidFill>
              </a:rPr>
              <a:t> </a:t>
            </a:r>
            <a:r>
              <a:rPr lang="vi-VN" sz="2400" dirty="0">
                <a:solidFill>
                  <a:schemeClr val="tx2"/>
                </a:solidFill>
              </a:rPr>
              <a:t>các thành phần và chức năng chính của bộ xương </a:t>
            </a:r>
            <a:r>
              <a:rPr lang="en-CA" sz="2400" dirty="0" err="1" smtClean="0">
                <a:solidFill>
                  <a:schemeClr val="tx2"/>
                </a:solidFill>
              </a:rPr>
              <a:t>người</a:t>
            </a:r>
            <a:r>
              <a:rPr lang="en-CA" sz="2400" dirty="0">
                <a:solidFill>
                  <a:schemeClr val="tx2"/>
                </a:solidFill>
              </a:rPr>
              <a:t> </a:t>
            </a:r>
            <a:r>
              <a:rPr lang="en-CA" sz="2400" dirty="0" err="1" smtClean="0">
                <a:solidFill>
                  <a:schemeClr val="tx2"/>
                </a:solidFill>
              </a:rPr>
              <a:t>trưởng</a:t>
            </a:r>
            <a:r>
              <a:rPr lang="en-CA" sz="2400" dirty="0" smtClean="0">
                <a:solidFill>
                  <a:schemeClr val="tx2"/>
                </a:solidFill>
              </a:rPr>
              <a:t> </a:t>
            </a:r>
            <a:r>
              <a:rPr lang="en-CA" sz="2400" dirty="0" err="1" smtClean="0">
                <a:solidFill>
                  <a:schemeClr val="tx2"/>
                </a:solidFill>
              </a:rPr>
              <a:t>thành</a:t>
            </a:r>
            <a:r>
              <a:rPr lang="en-CA" sz="2400" dirty="0" smtClean="0">
                <a:solidFill>
                  <a:schemeClr val="tx2"/>
                </a:solidFill>
              </a:rPr>
              <a:t>.</a:t>
            </a:r>
            <a:endParaRPr lang="en-CA" sz="2400" dirty="0">
              <a:solidFill>
                <a:schemeClr val="tx2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  <a:defRPr/>
            </a:pPr>
            <a:r>
              <a:rPr lang="vi-VN" sz="2400" dirty="0">
                <a:solidFill>
                  <a:schemeClr val="tx2"/>
                </a:solidFill>
              </a:rPr>
              <a:t>Kể </a:t>
            </a:r>
            <a:r>
              <a:rPr lang="vi-VN" sz="2400" dirty="0" smtClean="0">
                <a:solidFill>
                  <a:schemeClr val="tx2"/>
                </a:solidFill>
              </a:rPr>
              <a:t>tên</a:t>
            </a:r>
            <a:r>
              <a:rPr lang="en-US" sz="2400" dirty="0" smtClean="0">
                <a:solidFill>
                  <a:schemeClr val="tx2"/>
                </a:solidFill>
              </a:rPr>
              <a:t>, </a:t>
            </a:r>
            <a:r>
              <a:rPr lang="en-US" sz="2400" dirty="0" err="1" smtClean="0">
                <a:solidFill>
                  <a:schemeClr val="tx2"/>
                </a:solidFill>
              </a:rPr>
              <a:t>nêu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vị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trí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vi-VN" sz="2400" dirty="0">
                <a:solidFill>
                  <a:schemeClr val="tx2"/>
                </a:solidFill>
              </a:rPr>
              <a:t>các </a:t>
            </a:r>
            <a:r>
              <a:rPr lang="vi-VN" sz="2400" dirty="0" smtClean="0">
                <a:solidFill>
                  <a:schemeClr val="tx2"/>
                </a:solidFill>
              </a:rPr>
              <a:t>xương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vi-VN" sz="2400" dirty="0" smtClean="0">
                <a:solidFill>
                  <a:schemeClr val="tx2"/>
                </a:solidFill>
              </a:rPr>
              <a:t>tr</a:t>
            </a:r>
            <a:r>
              <a:rPr lang="en-US" sz="2400" dirty="0" err="1">
                <a:solidFill>
                  <a:schemeClr val="tx2"/>
                </a:solidFill>
              </a:rPr>
              <a:t>ên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cơ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thể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người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và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định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hướng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giải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phẫu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các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xương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đó</a:t>
            </a:r>
            <a:r>
              <a:rPr lang="en-US" sz="2400" dirty="0" smtClean="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lang="en-CA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215F67-E064-40D6-90B4-7E1CF8CECD26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39825"/>
          </a:xfrm>
        </p:spPr>
        <p:txBody>
          <a:bodyPr/>
          <a:lstStyle/>
          <a:p>
            <a:pPr eaLnBrk="1" hangingPunct="1"/>
            <a:r>
              <a:rPr lang="en-US" sz="4000" dirty="0" smtClean="0">
                <a:solidFill>
                  <a:schemeClr val="bg1"/>
                </a:solidFill>
              </a:rPr>
              <a:t>XƯƠNG ĐẦU MẶT CỔ (23)</a:t>
            </a:r>
          </a:p>
        </p:txBody>
      </p:sp>
      <p:pic>
        <p:nvPicPr>
          <p:cNvPr id="21507" name="Picture 3" descr="x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524000" y="803564"/>
            <a:ext cx="6553200" cy="6019800"/>
          </a:xfrm>
          <a:noFill/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787" y="685801"/>
            <a:ext cx="8885736" cy="5867400"/>
          </a:xfrm>
          <a:prstGeom prst="rect">
            <a:avLst/>
          </a:prstGeom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THÓP TRẺ EM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76400"/>
            <a:ext cx="7790593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74018"/>
            <a:ext cx="9012108" cy="6455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1323311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5" descr="cot-so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438400" y="381000"/>
            <a:ext cx="4572000" cy="6629400"/>
          </a:xfrm>
          <a:noFill/>
        </p:spPr>
      </p:pic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2203450" y="53975"/>
            <a:ext cx="5928546" cy="70788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XƯƠNG </a:t>
            </a: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CỘT </a:t>
            </a:r>
            <a:r>
              <a:rPr lang="en-US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SỐNG (26)</a:t>
            </a:r>
            <a:endParaRPr 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99" name="Line 7"/>
          <p:cNvSpPr>
            <a:spLocks noChangeShapeType="1"/>
          </p:cNvSpPr>
          <p:nvPr/>
        </p:nvSpPr>
        <p:spPr bwMode="auto">
          <a:xfrm>
            <a:off x="2362200" y="5638800"/>
            <a:ext cx="4800600" cy="0"/>
          </a:xfrm>
          <a:prstGeom prst="line">
            <a:avLst/>
          </a:prstGeom>
          <a:noFill/>
          <a:ln w="57150">
            <a:solidFill>
              <a:schemeClr val="tx1"/>
            </a:solidFill>
            <a:prstDash val="dash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8200" name="Line 8"/>
          <p:cNvSpPr>
            <a:spLocks noChangeShapeType="1"/>
          </p:cNvSpPr>
          <p:nvPr/>
        </p:nvSpPr>
        <p:spPr bwMode="auto">
          <a:xfrm>
            <a:off x="2438400" y="4191000"/>
            <a:ext cx="4800600" cy="0"/>
          </a:xfrm>
          <a:prstGeom prst="line">
            <a:avLst/>
          </a:prstGeom>
          <a:noFill/>
          <a:ln w="57150">
            <a:solidFill>
              <a:schemeClr val="tx1"/>
            </a:solidFill>
            <a:prstDash val="dash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8201" name="Line 9"/>
          <p:cNvSpPr>
            <a:spLocks noChangeShapeType="1"/>
          </p:cNvSpPr>
          <p:nvPr/>
        </p:nvSpPr>
        <p:spPr bwMode="auto">
          <a:xfrm>
            <a:off x="2514600" y="1905000"/>
            <a:ext cx="4800600" cy="0"/>
          </a:xfrm>
          <a:prstGeom prst="line">
            <a:avLst/>
          </a:prstGeom>
          <a:noFill/>
          <a:ln w="57150">
            <a:solidFill>
              <a:schemeClr val="tx1"/>
            </a:solidFill>
            <a:prstDash val="dash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8202" name="Text Box 10"/>
          <p:cNvSpPr txBox="1">
            <a:spLocks noChangeArrowheads="1"/>
          </p:cNvSpPr>
          <p:nvPr/>
        </p:nvSpPr>
        <p:spPr bwMode="auto">
          <a:xfrm>
            <a:off x="6971506" y="1090612"/>
            <a:ext cx="1819275" cy="650875"/>
          </a:xfrm>
          <a:prstGeom prst="rect">
            <a:avLst/>
          </a:prstGeom>
          <a:solidFill>
            <a:srgbClr val="00FFFF">
              <a:alpha val="61000"/>
            </a:srgbClr>
          </a:solidFill>
          <a:ln w="9525">
            <a:solidFill>
              <a:srgbClr val="0000FF"/>
            </a:solidFill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ĐỐT SỐNG CỔ</a:t>
            </a:r>
          </a:p>
          <a:p>
            <a:pPr algn="ctr">
              <a:defRPr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(C1- C7)</a:t>
            </a:r>
          </a:p>
        </p:txBody>
      </p:sp>
      <p:sp>
        <p:nvSpPr>
          <p:cNvPr id="8203" name="Text Box 11"/>
          <p:cNvSpPr txBox="1">
            <a:spLocks noChangeArrowheads="1"/>
          </p:cNvSpPr>
          <p:nvPr/>
        </p:nvSpPr>
        <p:spPr bwMode="auto">
          <a:xfrm>
            <a:off x="6858000" y="2701925"/>
            <a:ext cx="2173288" cy="650875"/>
          </a:xfrm>
          <a:prstGeom prst="rect">
            <a:avLst/>
          </a:prstGeom>
          <a:solidFill>
            <a:srgbClr val="FFFF00">
              <a:alpha val="61000"/>
            </a:srgbClr>
          </a:solidFill>
          <a:ln w="9525">
            <a:solidFill>
              <a:srgbClr val="FF6600"/>
            </a:solidFill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ĐỐT SỐNG NGỰC</a:t>
            </a:r>
          </a:p>
          <a:p>
            <a:pPr algn="ctr">
              <a:defRPr/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(D1- D12)</a:t>
            </a:r>
          </a:p>
        </p:txBody>
      </p:sp>
      <p:sp>
        <p:nvSpPr>
          <p:cNvPr id="8204" name="Text Box 12"/>
          <p:cNvSpPr txBox="1">
            <a:spLocks noChangeArrowheads="1"/>
          </p:cNvSpPr>
          <p:nvPr/>
        </p:nvSpPr>
        <p:spPr bwMode="auto">
          <a:xfrm>
            <a:off x="6858000" y="4454525"/>
            <a:ext cx="2046288" cy="646113"/>
          </a:xfrm>
          <a:prstGeom prst="rect">
            <a:avLst/>
          </a:prstGeom>
          <a:solidFill>
            <a:srgbClr val="800080">
              <a:alpha val="61000"/>
            </a:srgbClr>
          </a:solidFill>
          <a:ln w="9525">
            <a:solidFill>
              <a:srgbClr val="800080"/>
            </a:solidFill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ĐỐT SỐNGTHẮT</a:t>
            </a:r>
          </a:p>
          <a:p>
            <a:pPr algn="ctr">
              <a:defRPr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LƯNG (L1- L5)</a:t>
            </a:r>
          </a:p>
        </p:txBody>
      </p:sp>
      <p:sp>
        <p:nvSpPr>
          <p:cNvPr id="8205" name="Text Box 13"/>
          <p:cNvSpPr txBox="1">
            <a:spLocks noChangeArrowheads="1"/>
          </p:cNvSpPr>
          <p:nvPr/>
        </p:nvSpPr>
        <p:spPr bwMode="auto">
          <a:xfrm>
            <a:off x="6842125" y="5791200"/>
            <a:ext cx="2149475" cy="650875"/>
          </a:xfrm>
          <a:prstGeom prst="rect">
            <a:avLst/>
          </a:prstGeom>
          <a:solidFill>
            <a:srgbClr val="008000">
              <a:alpha val="67999"/>
            </a:srgbClr>
          </a:solidFill>
          <a:ln w="9525">
            <a:solidFill>
              <a:srgbClr val="008000"/>
            </a:solidFill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ĐỐT SỐNG CÙNG</a:t>
            </a:r>
          </a:p>
          <a:p>
            <a:pPr algn="ctr">
              <a:defRPr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(S1- S5)</a:t>
            </a:r>
          </a:p>
        </p:txBody>
      </p:sp>
      <p:sp>
        <p:nvSpPr>
          <p:cNvPr id="8206" name="Line 14"/>
          <p:cNvSpPr>
            <a:spLocks noChangeShapeType="1"/>
          </p:cNvSpPr>
          <p:nvPr/>
        </p:nvSpPr>
        <p:spPr bwMode="auto">
          <a:xfrm>
            <a:off x="2286000" y="6553200"/>
            <a:ext cx="4800600" cy="0"/>
          </a:xfrm>
          <a:prstGeom prst="line">
            <a:avLst/>
          </a:prstGeom>
          <a:noFill/>
          <a:ln w="57150">
            <a:solidFill>
              <a:schemeClr val="tx1"/>
            </a:solidFill>
            <a:prstDash val="dash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8207" name="Text Box 15"/>
          <p:cNvSpPr txBox="1">
            <a:spLocks noChangeArrowheads="1"/>
          </p:cNvSpPr>
          <p:nvPr/>
        </p:nvSpPr>
        <p:spPr bwMode="auto">
          <a:xfrm>
            <a:off x="76200" y="6096000"/>
            <a:ext cx="1954213" cy="646113"/>
          </a:xfrm>
          <a:prstGeom prst="rect">
            <a:avLst/>
          </a:prstGeom>
          <a:solidFill>
            <a:srgbClr val="800000">
              <a:alpha val="78000"/>
            </a:srgbClr>
          </a:solidFill>
          <a:ln w="9525">
            <a:solidFill>
              <a:srgbClr val="800000"/>
            </a:solidFill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ĐỐT SỐNG CỤT</a:t>
            </a:r>
          </a:p>
          <a:p>
            <a:pPr algn="ctr">
              <a:defRPr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(Cox 4-6)</a:t>
            </a: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8" dur="20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8" dur="2000"/>
                                        <p:tgtEl>
                                          <p:spTgt spid="8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8" dur="2000"/>
                                        <p:tgtEl>
                                          <p:spTgt spid="8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8" grpId="0"/>
      <p:bldP spid="8199" grpId="0" animBg="1"/>
      <p:bldP spid="8200" grpId="0" animBg="1"/>
      <p:bldP spid="8200" grpId="1" animBg="1"/>
      <p:bldP spid="8201" grpId="0" animBg="1"/>
      <p:bldP spid="8202" grpId="0" animBg="1"/>
      <p:bldP spid="8203" grpId="0" animBg="1"/>
      <p:bldP spid="8204" grpId="0" animBg="1"/>
      <p:bldP spid="8205" grpId="0" animBg="1"/>
      <p:bldP spid="8206" grpId="0" animBg="1"/>
      <p:bldP spid="820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bg1"/>
                </a:solidFill>
              </a:rPr>
              <a:t>XƯƠNG ĐỐT SỐNG</a:t>
            </a:r>
          </a:p>
        </p:txBody>
      </p:sp>
      <p:pic>
        <p:nvPicPr>
          <p:cNvPr id="101379" name="Picture 22" descr="ds--nguc-6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219200" y="1828800"/>
            <a:ext cx="5553075" cy="5257800"/>
          </a:xfrm>
          <a:noFill/>
        </p:spPr>
      </p:pic>
      <p:sp>
        <p:nvSpPr>
          <p:cNvPr id="18438" name="Text Box 6"/>
          <p:cNvSpPr txBox="1">
            <a:spLocks noChangeArrowheads="1"/>
          </p:cNvSpPr>
          <p:nvPr/>
        </p:nvSpPr>
        <p:spPr bwMode="auto">
          <a:xfrm>
            <a:off x="4114800" y="5410200"/>
            <a:ext cx="850900" cy="36988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</a:p>
        </p:txBody>
      </p:sp>
      <p:sp>
        <p:nvSpPr>
          <p:cNvPr id="18439" name="Text Box 7"/>
          <p:cNvSpPr txBox="1">
            <a:spLocks noChangeArrowheads="1"/>
          </p:cNvSpPr>
          <p:nvPr/>
        </p:nvSpPr>
        <p:spPr bwMode="auto">
          <a:xfrm>
            <a:off x="152400" y="3581400"/>
            <a:ext cx="1717675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MÕM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NGANG</a:t>
            </a:r>
          </a:p>
        </p:txBody>
      </p:sp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3962400" y="1295400"/>
            <a:ext cx="1293813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MÕM GAI</a:t>
            </a:r>
          </a:p>
        </p:txBody>
      </p:sp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7239000" y="3429000"/>
            <a:ext cx="1717675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MÕM NGANG</a:t>
            </a:r>
          </a:p>
        </p:txBody>
      </p:sp>
      <p:sp>
        <p:nvSpPr>
          <p:cNvPr id="18442" name="Text Box 10"/>
          <p:cNvSpPr txBox="1">
            <a:spLocks noChangeArrowheads="1"/>
          </p:cNvSpPr>
          <p:nvPr/>
        </p:nvSpPr>
        <p:spPr bwMode="auto">
          <a:xfrm>
            <a:off x="304800" y="2376488"/>
            <a:ext cx="2219325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MÕM KHỚP TRÊN</a:t>
            </a:r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6477000" y="2224088"/>
            <a:ext cx="2219325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MÕM KHỚP TRÊN</a:t>
            </a:r>
          </a:p>
        </p:txBody>
      </p:sp>
      <p:sp>
        <p:nvSpPr>
          <p:cNvPr id="18444" name="Text Box 12"/>
          <p:cNvSpPr txBox="1">
            <a:spLocks noChangeArrowheads="1"/>
          </p:cNvSpPr>
          <p:nvPr/>
        </p:nvSpPr>
        <p:spPr bwMode="auto">
          <a:xfrm>
            <a:off x="6400800" y="5181600"/>
            <a:ext cx="1781175" cy="36988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CUỐNG CUNG</a:t>
            </a:r>
          </a:p>
        </p:txBody>
      </p:sp>
      <p:sp>
        <p:nvSpPr>
          <p:cNvPr id="18445" name="Text Box 13"/>
          <p:cNvSpPr txBox="1">
            <a:spLocks noChangeArrowheads="1"/>
          </p:cNvSpPr>
          <p:nvPr/>
        </p:nvSpPr>
        <p:spPr bwMode="auto">
          <a:xfrm>
            <a:off x="5562600" y="1600200"/>
            <a:ext cx="1652588" cy="36988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MẢNH CUNG</a:t>
            </a:r>
          </a:p>
        </p:txBody>
      </p:sp>
      <p:sp>
        <p:nvSpPr>
          <p:cNvPr id="18446" name="Line 14"/>
          <p:cNvSpPr>
            <a:spLocks noChangeShapeType="1"/>
          </p:cNvSpPr>
          <p:nvPr/>
        </p:nvSpPr>
        <p:spPr bwMode="auto">
          <a:xfrm flipV="1">
            <a:off x="4876800" y="2057400"/>
            <a:ext cx="838200" cy="1752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447" name="Line 15"/>
          <p:cNvSpPr>
            <a:spLocks noChangeShapeType="1"/>
          </p:cNvSpPr>
          <p:nvPr/>
        </p:nvSpPr>
        <p:spPr bwMode="auto">
          <a:xfrm>
            <a:off x="5181600" y="4648200"/>
            <a:ext cx="1066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448" name="Line 16"/>
          <p:cNvSpPr>
            <a:spLocks noChangeShapeType="1"/>
          </p:cNvSpPr>
          <p:nvPr/>
        </p:nvSpPr>
        <p:spPr bwMode="auto">
          <a:xfrm flipH="1" flipV="1">
            <a:off x="2286000" y="2743200"/>
            <a:ext cx="1447800" cy="1524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449" name="Line 17"/>
          <p:cNvSpPr>
            <a:spLocks noChangeShapeType="1"/>
          </p:cNvSpPr>
          <p:nvPr/>
        </p:nvSpPr>
        <p:spPr bwMode="auto">
          <a:xfrm flipV="1">
            <a:off x="5257800" y="2514600"/>
            <a:ext cx="1143000" cy="1752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450" name="Line 18"/>
          <p:cNvSpPr>
            <a:spLocks noChangeShapeType="1"/>
          </p:cNvSpPr>
          <p:nvPr/>
        </p:nvSpPr>
        <p:spPr bwMode="auto">
          <a:xfrm flipH="1">
            <a:off x="1828800" y="3733800"/>
            <a:ext cx="838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451" name="Line 19"/>
          <p:cNvSpPr>
            <a:spLocks noChangeShapeType="1"/>
          </p:cNvSpPr>
          <p:nvPr/>
        </p:nvSpPr>
        <p:spPr bwMode="auto">
          <a:xfrm>
            <a:off x="6248400" y="3657600"/>
            <a:ext cx="838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452" name="Line 20"/>
          <p:cNvSpPr>
            <a:spLocks noChangeShapeType="1"/>
          </p:cNvSpPr>
          <p:nvPr/>
        </p:nvSpPr>
        <p:spPr bwMode="auto">
          <a:xfrm flipH="1" flipV="1">
            <a:off x="4572000" y="1828800"/>
            <a:ext cx="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" name="Line 14"/>
          <p:cNvSpPr>
            <a:spLocks noChangeShapeType="1"/>
          </p:cNvSpPr>
          <p:nvPr/>
        </p:nvSpPr>
        <p:spPr bwMode="auto">
          <a:xfrm flipV="1">
            <a:off x="1981200" y="4495800"/>
            <a:ext cx="243840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Box 7"/>
          <p:cNvSpPr txBox="1">
            <a:spLocks noChangeArrowheads="1"/>
          </p:cNvSpPr>
          <p:nvPr/>
        </p:nvSpPr>
        <p:spPr bwMode="auto">
          <a:xfrm>
            <a:off x="152400" y="5268913"/>
            <a:ext cx="1782763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LỔ ĐỐT SỐNG</a:t>
            </a: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8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8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8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8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8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8" grpId="0" animBg="1"/>
      <p:bldP spid="18439" grpId="0"/>
      <p:bldP spid="18440" grpId="0"/>
      <p:bldP spid="18441" grpId="0"/>
      <p:bldP spid="18442" grpId="0"/>
      <p:bldP spid="18443" grpId="0"/>
      <p:bldP spid="18444" grpId="0" animBg="1"/>
      <p:bldP spid="18445" grpId="0" animBg="1"/>
      <p:bldP spid="18446" grpId="0" animBg="1"/>
      <p:bldP spid="18447" grpId="0" animBg="1"/>
      <p:bldP spid="18448" grpId="0" animBg="1"/>
      <p:bldP spid="18449" grpId="0" animBg="1"/>
      <p:bldP spid="18450" grpId="0" animBg="1"/>
      <p:bldP spid="18451" grpId="0" animBg="1"/>
      <p:bldP spid="18452" grpId="0" animBg="1"/>
      <p:bldP spid="20" grpId="0" animBg="1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bg1"/>
                </a:solidFill>
              </a:rPr>
              <a:t>XƯƠNG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bg1"/>
                </a:solidFill>
              </a:rPr>
              <a:t>ĐỐT SỐNG</a:t>
            </a:r>
          </a:p>
        </p:txBody>
      </p:sp>
      <p:pic>
        <p:nvPicPr>
          <p:cNvPr id="105475" name="Picture 6" descr="ds-tl-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429000" y="1600200"/>
            <a:ext cx="3028950" cy="5029200"/>
          </a:xfrm>
          <a:noFill/>
        </p:spPr>
      </p:pic>
      <p:sp>
        <p:nvSpPr>
          <p:cNvPr id="51208" name="Line 8"/>
          <p:cNvSpPr>
            <a:spLocks noChangeShapeType="1"/>
          </p:cNvSpPr>
          <p:nvPr/>
        </p:nvSpPr>
        <p:spPr bwMode="auto">
          <a:xfrm flipV="1">
            <a:off x="4800600" y="1600200"/>
            <a:ext cx="1371600" cy="99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09" name="Line 9"/>
          <p:cNvSpPr>
            <a:spLocks noChangeShapeType="1"/>
          </p:cNvSpPr>
          <p:nvPr/>
        </p:nvSpPr>
        <p:spPr bwMode="auto">
          <a:xfrm flipV="1">
            <a:off x="4648200" y="2590800"/>
            <a:ext cx="16764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10" name="Line 10"/>
          <p:cNvSpPr>
            <a:spLocks noChangeShapeType="1"/>
          </p:cNvSpPr>
          <p:nvPr/>
        </p:nvSpPr>
        <p:spPr bwMode="auto">
          <a:xfrm flipH="1">
            <a:off x="2667000" y="2819400"/>
            <a:ext cx="19812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11" name="Text Box 11"/>
          <p:cNvSpPr txBox="1">
            <a:spLocks noChangeArrowheads="1"/>
          </p:cNvSpPr>
          <p:nvPr/>
        </p:nvSpPr>
        <p:spPr bwMode="auto">
          <a:xfrm>
            <a:off x="6232525" y="1408113"/>
            <a:ext cx="2530475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KHUYẾT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SỐNG DƯỚI</a:t>
            </a:r>
          </a:p>
        </p:txBody>
      </p:sp>
      <p:sp>
        <p:nvSpPr>
          <p:cNvPr id="51212" name="Text Box 12"/>
          <p:cNvSpPr txBox="1">
            <a:spLocks noChangeArrowheads="1"/>
          </p:cNvSpPr>
          <p:nvPr/>
        </p:nvSpPr>
        <p:spPr bwMode="auto">
          <a:xfrm>
            <a:off x="6400800" y="2438400"/>
            <a:ext cx="253365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KHUYẾT SỐNG TRÊN</a:t>
            </a:r>
          </a:p>
        </p:txBody>
      </p:sp>
      <p:sp>
        <p:nvSpPr>
          <p:cNvPr id="51213" name="Text Box 13"/>
          <p:cNvSpPr txBox="1">
            <a:spLocks noChangeArrowheads="1"/>
          </p:cNvSpPr>
          <p:nvPr/>
        </p:nvSpPr>
        <p:spPr bwMode="auto">
          <a:xfrm>
            <a:off x="428733" y="3352800"/>
            <a:ext cx="2341346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LỖ GIAN ĐỐT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SỐNG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1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1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8" grpId="0" animBg="1"/>
      <p:bldP spid="51209" grpId="0" animBg="1"/>
      <p:bldP spid="51210" grpId="0" animBg="1"/>
      <p:bldP spid="51211" grpId="0"/>
      <p:bldP spid="51212" grpId="0"/>
      <p:bldP spid="512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973"/>
            <a:ext cx="9144000" cy="6826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7863347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ĐĨA ĐỆM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28800"/>
            <a:ext cx="7391400" cy="4130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785" y="1962150"/>
            <a:ext cx="2312035" cy="14046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85" y="3587115"/>
            <a:ext cx="2312035" cy="21583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6225" y="1962150"/>
            <a:ext cx="5978525" cy="3783330"/>
          </a:xfrm>
          <a:prstGeom prst="rect">
            <a:avLst/>
          </a:prstGeom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533400"/>
            <a:ext cx="7620000" cy="76200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eaLnBrk="1" hangingPunct="1">
              <a:defRPr/>
            </a:pPr>
            <a:r>
              <a:rPr lang="en-US" sz="2400" b="1" dirty="0" smtClean="0">
                <a:solidFill>
                  <a:schemeClr val="bg1"/>
                </a:solidFill>
                <a:latin typeface="VNI-Cooper" pitchFamily="2" charset="0"/>
              </a:rPr>
              <a:t>   </a:t>
            </a:r>
            <a:r>
              <a:rPr lang="en-US" sz="2400" b="1" dirty="0" smtClean="0">
                <a:solidFill>
                  <a:schemeClr val="tx2"/>
                </a:solidFill>
                <a:latin typeface="VNI-Cooper" pitchFamily="2" charset="0"/>
              </a:rPr>
              <a:t>VAÁN ÑEÀ THUAÄT NGÖÕ GIAÛI PHAÃU HOÏC</a:t>
            </a: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762000" y="1597581"/>
            <a:ext cx="6096000" cy="36933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      </a:t>
            </a:r>
            <a:r>
              <a:rPr lang="en-US" b="1" dirty="0">
                <a:solidFill>
                  <a:schemeClr val="tx2"/>
                </a:solidFill>
                <a:latin typeface="VNI Times" pitchFamily="2" charset="0"/>
              </a:rPr>
              <a:t>NGUYEÂN TAÉC ÑAËT TEÂN TRONG GIAÛI </a:t>
            </a:r>
            <a:r>
              <a:rPr lang="en-US" b="1" dirty="0" smtClean="0">
                <a:solidFill>
                  <a:schemeClr val="tx2"/>
                </a:solidFill>
                <a:latin typeface="VNI Times" pitchFamily="2" charset="0"/>
              </a:rPr>
              <a:t>PHẪU</a:t>
            </a:r>
            <a:endParaRPr lang="en-US" b="1" dirty="0">
              <a:solidFill>
                <a:schemeClr val="tx2"/>
              </a:solidFill>
              <a:latin typeface="VNI Times" pitchFamily="2" charset="0"/>
            </a:endParaRP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1219200" y="2133600"/>
            <a:ext cx="4953000" cy="369332"/>
          </a:xfrm>
          <a:prstGeom prst="rect">
            <a:avLst/>
          </a:prstGeom>
          <a:solidFill>
            <a:srgbClr val="FF66FF"/>
          </a:solidFill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 dirty="0">
                <a:solidFill>
                  <a:schemeClr val="bg1"/>
                </a:solidFill>
                <a:latin typeface="+mn-lt"/>
              </a:rPr>
              <a:t>NT 1 </a:t>
            </a:r>
            <a:r>
              <a:rPr lang="en-US" b="1" dirty="0">
                <a:solidFill>
                  <a:schemeClr val="bg1"/>
                </a:solidFill>
                <a:latin typeface="VNI-Brush" pitchFamily="2" charset="0"/>
              </a:rPr>
              <a:t>: </a:t>
            </a:r>
            <a:r>
              <a:rPr lang="en-US" b="1" dirty="0" err="1">
                <a:solidFill>
                  <a:schemeClr val="bg1"/>
                </a:solidFill>
                <a:latin typeface="VNI Times" pitchFamily="2" charset="0"/>
              </a:rPr>
              <a:t>laáy</a:t>
            </a:r>
            <a:r>
              <a:rPr lang="en-US" b="1" dirty="0">
                <a:solidFill>
                  <a:schemeClr val="bg1"/>
                </a:solidFill>
                <a:latin typeface="VNI Times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 Times" pitchFamily="2" charset="0"/>
              </a:rPr>
              <a:t>teân</a:t>
            </a:r>
            <a:r>
              <a:rPr lang="en-US" b="1" dirty="0">
                <a:solidFill>
                  <a:schemeClr val="bg1"/>
                </a:solidFill>
                <a:latin typeface="VNI Times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 Times" pitchFamily="2" charset="0"/>
              </a:rPr>
              <a:t>caùc</a:t>
            </a:r>
            <a:r>
              <a:rPr lang="en-US" b="1" dirty="0">
                <a:solidFill>
                  <a:schemeClr val="bg1"/>
                </a:solidFill>
                <a:latin typeface="VNI Times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 Times" pitchFamily="2" charset="0"/>
              </a:rPr>
              <a:t>vaät</a:t>
            </a:r>
            <a:r>
              <a:rPr lang="en-US" b="1" dirty="0">
                <a:solidFill>
                  <a:schemeClr val="bg1"/>
                </a:solidFill>
                <a:latin typeface="VNI Times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 Times" pitchFamily="2" charset="0"/>
              </a:rPr>
              <a:t>coù</a:t>
            </a:r>
            <a:r>
              <a:rPr lang="en-US" b="1" dirty="0">
                <a:solidFill>
                  <a:schemeClr val="bg1"/>
                </a:solidFill>
                <a:latin typeface="VNI Times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 Times" pitchFamily="2" charset="0"/>
              </a:rPr>
              <a:t>saün</a:t>
            </a:r>
            <a:r>
              <a:rPr lang="en-US" b="1" dirty="0">
                <a:solidFill>
                  <a:schemeClr val="bg1"/>
                </a:solidFill>
                <a:latin typeface="VNI Times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 Times" pitchFamily="2" charset="0"/>
              </a:rPr>
              <a:t>trong</a:t>
            </a:r>
            <a:r>
              <a:rPr lang="en-US" b="1" dirty="0">
                <a:solidFill>
                  <a:schemeClr val="bg1"/>
                </a:solidFill>
                <a:latin typeface="VNI Times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 Times" pitchFamily="2" charset="0"/>
              </a:rPr>
              <a:t>cuoäc</a:t>
            </a:r>
            <a:r>
              <a:rPr lang="en-US" b="1" dirty="0">
                <a:solidFill>
                  <a:schemeClr val="bg1"/>
                </a:solidFill>
                <a:latin typeface="VNI Times" pitchFamily="2" charset="0"/>
              </a:rPr>
              <a:t> </a:t>
            </a:r>
            <a:r>
              <a:rPr lang="en-US" b="1" dirty="0" err="1">
                <a:solidFill>
                  <a:schemeClr val="tx2"/>
                </a:solidFill>
                <a:latin typeface="VNI Times" pitchFamily="2" charset="0"/>
              </a:rPr>
              <a:t>soáng</a:t>
            </a:r>
            <a:endParaRPr lang="en-US" b="1" dirty="0">
              <a:solidFill>
                <a:schemeClr val="tx2"/>
              </a:solidFill>
              <a:latin typeface="VNI Times" pitchFamily="2" charset="0"/>
            </a:endParaRPr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1219200" y="2898220"/>
            <a:ext cx="5181600" cy="369332"/>
          </a:xfrm>
          <a:prstGeom prst="rect">
            <a:avLst/>
          </a:prstGeom>
          <a:solidFill>
            <a:srgbClr val="FF66CC"/>
          </a:solidFill>
          <a:ln w="9525">
            <a:solidFill>
              <a:schemeClr val="accent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NT 2</a:t>
            </a:r>
            <a:r>
              <a:rPr lang="en-US" b="1" dirty="0">
                <a:solidFill>
                  <a:schemeClr val="bg1"/>
                </a:solidFill>
                <a:latin typeface="VNI-Brush" pitchFamily="2" charset="0"/>
              </a:rPr>
              <a:t> : </a:t>
            </a:r>
            <a:r>
              <a:rPr lang="en-US" b="1" dirty="0" err="1">
                <a:solidFill>
                  <a:schemeClr val="bg1"/>
                </a:solidFill>
                <a:latin typeface="VNI Times" pitchFamily="2" charset="0"/>
              </a:rPr>
              <a:t>ñaët</a:t>
            </a:r>
            <a:r>
              <a:rPr lang="en-US" b="1" dirty="0">
                <a:solidFill>
                  <a:schemeClr val="bg1"/>
                </a:solidFill>
                <a:latin typeface="VNI Times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 Times" pitchFamily="2" charset="0"/>
              </a:rPr>
              <a:t>teân</a:t>
            </a:r>
            <a:r>
              <a:rPr lang="en-US" b="1" dirty="0">
                <a:solidFill>
                  <a:schemeClr val="bg1"/>
                </a:solidFill>
                <a:latin typeface="VNI Times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 Times" pitchFamily="2" charset="0"/>
              </a:rPr>
              <a:t>theo</a:t>
            </a:r>
            <a:r>
              <a:rPr lang="en-US" b="1" dirty="0">
                <a:solidFill>
                  <a:schemeClr val="bg1"/>
                </a:solidFill>
                <a:latin typeface="VNI Times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 Times" pitchFamily="2" charset="0"/>
              </a:rPr>
              <a:t>daïng</a:t>
            </a:r>
            <a:r>
              <a:rPr lang="en-US" b="1" dirty="0">
                <a:solidFill>
                  <a:schemeClr val="bg1"/>
                </a:solidFill>
                <a:latin typeface="VNI Times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 Times" pitchFamily="2" charset="0"/>
              </a:rPr>
              <a:t>hình</a:t>
            </a:r>
            <a:r>
              <a:rPr lang="en-US" b="1" dirty="0">
                <a:solidFill>
                  <a:schemeClr val="bg1"/>
                </a:solidFill>
                <a:latin typeface="VNI Times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 Times" pitchFamily="2" charset="0"/>
              </a:rPr>
              <a:t>hoïc</a:t>
            </a:r>
            <a:endParaRPr lang="en-US" b="1" dirty="0">
              <a:solidFill>
                <a:schemeClr val="bg1"/>
              </a:solidFill>
              <a:latin typeface="VNI Times" pitchFamily="2" charset="0"/>
            </a:endParaRPr>
          </a:p>
        </p:txBody>
      </p:sp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1219200" y="3519488"/>
            <a:ext cx="4953000" cy="366712"/>
          </a:xfrm>
          <a:prstGeom prst="rect">
            <a:avLst/>
          </a:prstGeom>
          <a:solidFill>
            <a:srgbClr val="FF00FF"/>
          </a:solidFill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 dirty="0">
                <a:solidFill>
                  <a:schemeClr val="bg1"/>
                </a:solidFill>
                <a:latin typeface="+mn-lt"/>
              </a:rPr>
              <a:t>NT 3 </a:t>
            </a:r>
            <a:r>
              <a:rPr lang="en-US" b="1" dirty="0">
                <a:solidFill>
                  <a:schemeClr val="bg1"/>
                </a:solidFill>
                <a:latin typeface="VNI-Brush" pitchFamily="2" charset="0"/>
              </a:rPr>
              <a:t>: </a:t>
            </a:r>
            <a:r>
              <a:rPr lang="en-US" b="1" dirty="0" err="1">
                <a:solidFill>
                  <a:schemeClr val="bg1"/>
                </a:solidFill>
                <a:latin typeface="VNI Times" pitchFamily="2" charset="0"/>
              </a:rPr>
              <a:t>ñaët</a:t>
            </a:r>
            <a:r>
              <a:rPr lang="en-US" b="1" dirty="0">
                <a:solidFill>
                  <a:schemeClr val="bg1"/>
                </a:solidFill>
                <a:latin typeface="VNI Times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 Times" pitchFamily="2" charset="0"/>
              </a:rPr>
              <a:t>teân</a:t>
            </a:r>
            <a:r>
              <a:rPr lang="en-US" b="1" dirty="0">
                <a:solidFill>
                  <a:schemeClr val="bg1"/>
                </a:solidFill>
                <a:latin typeface="VNI Times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 Times" pitchFamily="2" charset="0"/>
              </a:rPr>
              <a:t>theo</a:t>
            </a:r>
            <a:r>
              <a:rPr lang="en-US" b="1" dirty="0">
                <a:solidFill>
                  <a:schemeClr val="bg1"/>
                </a:solidFill>
                <a:latin typeface="VNI Times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 Times" pitchFamily="2" charset="0"/>
              </a:rPr>
              <a:t>chöùc</a:t>
            </a:r>
            <a:r>
              <a:rPr lang="en-US" b="1" dirty="0">
                <a:solidFill>
                  <a:schemeClr val="bg1"/>
                </a:solidFill>
                <a:latin typeface="VNI Times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 Times" pitchFamily="2" charset="0"/>
              </a:rPr>
              <a:t>naêng</a:t>
            </a:r>
            <a:endParaRPr lang="en-US" b="1" dirty="0">
              <a:solidFill>
                <a:schemeClr val="bg1"/>
              </a:solidFill>
              <a:latin typeface="VNI Times" pitchFamily="2" charset="0"/>
            </a:endParaRPr>
          </a:p>
        </p:txBody>
      </p:sp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1219200" y="4281488"/>
            <a:ext cx="4953000" cy="366712"/>
          </a:xfrm>
          <a:prstGeom prst="rect">
            <a:avLst/>
          </a:prstGeom>
          <a:solidFill>
            <a:srgbClr val="FF3399"/>
          </a:solidFill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NT 4 </a:t>
            </a:r>
            <a:r>
              <a:rPr lang="en-US" b="1" dirty="0">
                <a:solidFill>
                  <a:schemeClr val="bg1"/>
                </a:solidFill>
                <a:latin typeface="VNI-Brush" pitchFamily="2" charset="0"/>
              </a:rPr>
              <a:t>: </a:t>
            </a:r>
            <a:r>
              <a:rPr lang="en-US" b="1" dirty="0" err="1">
                <a:solidFill>
                  <a:schemeClr val="bg1"/>
                </a:solidFill>
                <a:latin typeface="VNI Times" pitchFamily="2" charset="0"/>
              </a:rPr>
              <a:t>theo</a:t>
            </a:r>
            <a:r>
              <a:rPr lang="en-US" b="1" dirty="0">
                <a:solidFill>
                  <a:schemeClr val="bg1"/>
                </a:solidFill>
                <a:latin typeface="VNI Times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 Times" pitchFamily="2" charset="0"/>
              </a:rPr>
              <a:t>nguyeân</a:t>
            </a:r>
            <a:r>
              <a:rPr lang="en-US" b="1" dirty="0">
                <a:solidFill>
                  <a:schemeClr val="bg1"/>
                </a:solidFill>
                <a:latin typeface="VNI Times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 Times" pitchFamily="2" charset="0"/>
              </a:rPr>
              <a:t>taéc</a:t>
            </a:r>
            <a:r>
              <a:rPr lang="en-US" b="1" dirty="0">
                <a:solidFill>
                  <a:schemeClr val="bg1"/>
                </a:solidFill>
                <a:latin typeface="VNI Times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 Times" pitchFamily="2" charset="0"/>
              </a:rPr>
              <a:t>noâng</a:t>
            </a:r>
            <a:r>
              <a:rPr lang="en-US" b="1" dirty="0">
                <a:solidFill>
                  <a:schemeClr val="bg1"/>
                </a:solidFill>
                <a:latin typeface="VNI Times" pitchFamily="2" charset="0"/>
              </a:rPr>
              <a:t> - </a:t>
            </a:r>
            <a:r>
              <a:rPr lang="en-US" b="1" dirty="0" err="1">
                <a:solidFill>
                  <a:schemeClr val="bg1"/>
                </a:solidFill>
                <a:latin typeface="VNI Times" pitchFamily="2" charset="0"/>
              </a:rPr>
              <a:t>saâu</a:t>
            </a:r>
            <a:endParaRPr lang="en-US" b="1" dirty="0">
              <a:solidFill>
                <a:schemeClr val="bg1"/>
              </a:solidFill>
              <a:latin typeface="VNI Times" pitchFamily="2" charset="0"/>
            </a:endParaRPr>
          </a:p>
        </p:txBody>
      </p:sp>
      <p:sp>
        <p:nvSpPr>
          <p:cNvPr id="14344" name="Text Box 8"/>
          <p:cNvSpPr txBox="1">
            <a:spLocks noChangeArrowheads="1"/>
          </p:cNvSpPr>
          <p:nvPr/>
        </p:nvSpPr>
        <p:spPr bwMode="auto">
          <a:xfrm>
            <a:off x="1219200" y="5043488"/>
            <a:ext cx="4953000" cy="376237"/>
          </a:xfrm>
          <a:prstGeom prst="rect">
            <a:avLst/>
          </a:prstGeom>
          <a:solidFill>
            <a:srgbClr val="FF0066"/>
          </a:solidFill>
          <a:ln w="9525">
            <a:solidFill>
              <a:srgbClr val="99FF33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 dirty="0">
                <a:solidFill>
                  <a:schemeClr val="bg1"/>
                </a:solidFill>
              </a:rPr>
              <a:t>NT 5 : </a:t>
            </a:r>
            <a:r>
              <a:rPr lang="en-US" b="1" dirty="0" err="1">
                <a:solidFill>
                  <a:schemeClr val="bg1"/>
                </a:solidFill>
                <a:latin typeface="VNI Times" pitchFamily="2" charset="0"/>
              </a:rPr>
              <a:t>töông</a:t>
            </a:r>
            <a:r>
              <a:rPr lang="en-US" b="1" dirty="0">
                <a:solidFill>
                  <a:schemeClr val="bg1"/>
                </a:solidFill>
                <a:latin typeface="VNI Times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 Times" pitchFamily="2" charset="0"/>
              </a:rPr>
              <a:t>quan</a:t>
            </a:r>
            <a:r>
              <a:rPr lang="en-US" b="1" dirty="0">
                <a:solidFill>
                  <a:schemeClr val="bg1"/>
                </a:solidFill>
                <a:latin typeface="VNI Times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 Times" pitchFamily="2" charset="0"/>
              </a:rPr>
              <a:t>vôùi</a:t>
            </a:r>
            <a:r>
              <a:rPr lang="en-US" b="1" dirty="0">
                <a:solidFill>
                  <a:schemeClr val="bg1"/>
                </a:solidFill>
                <a:latin typeface="VNI Times" pitchFamily="2" charset="0"/>
              </a:rPr>
              <a:t> 3 MP GPH</a:t>
            </a: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ldLvl="0" animBg="1"/>
      <p:bldP spid="14340" grpId="0" bldLvl="0" animBg="1"/>
      <p:bldP spid="14341" grpId="0" bldLvl="0" animBg="1"/>
      <p:bldP spid="14342" grpId="0" bldLvl="0" animBg="1"/>
      <p:bldP spid="14343" grpId="0" bldLvl="0" animBg="1"/>
      <p:bldP spid="14344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85800"/>
            <a:ext cx="5523888" cy="5823756"/>
          </a:xfrm>
        </p:spPr>
      </p:pic>
      <p:sp>
        <p:nvSpPr>
          <p:cNvPr id="5" name="Rectangle 4"/>
          <p:cNvSpPr/>
          <p:nvPr/>
        </p:nvSpPr>
        <p:spPr>
          <a:xfrm>
            <a:off x="6400800" y="1417638"/>
            <a:ext cx="2133600" cy="20875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Gai</a:t>
            </a:r>
            <a:r>
              <a:rPr lang="en-US" sz="30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đốt</a:t>
            </a:r>
            <a:r>
              <a:rPr lang="en-US" sz="30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sống</a:t>
            </a:r>
            <a:r>
              <a:rPr lang="en-US" sz="30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C5, C6, C7</a:t>
            </a:r>
            <a:endParaRPr lang="en-US" sz="3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00800" y="3810000"/>
            <a:ext cx="2133600" cy="208756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Hẹp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đĩa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đệm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C6- C7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827" y="1415363"/>
            <a:ext cx="5317602" cy="47545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24600" y="2133600"/>
            <a:ext cx="2286000" cy="2743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Thoát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đĩa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đệm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L5- S1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4" descr="long-nghuc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600200" y="838200"/>
            <a:ext cx="6019800" cy="6629400"/>
          </a:xfrm>
          <a:noFill/>
        </p:spPr>
      </p:pic>
      <p:sp>
        <p:nvSpPr>
          <p:cNvPr id="23555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bg1"/>
                </a:solidFill>
              </a:rPr>
              <a:t>XƯƠNG LỒNG NGỰC (25)</a:t>
            </a: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bg1"/>
                </a:solidFill>
              </a:rPr>
              <a:t>XƯƠNG LỒNG NGỰC</a:t>
            </a:r>
          </a:p>
        </p:txBody>
      </p:sp>
      <p:pic>
        <p:nvPicPr>
          <p:cNvPr id="113667" name="Picture 4" descr="long-nghuc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828800" y="914400"/>
            <a:ext cx="5181600" cy="5943600"/>
          </a:xfrm>
          <a:noFill/>
        </p:spPr>
      </p:pic>
      <p:sp>
        <p:nvSpPr>
          <p:cNvPr id="20485" name="Line 5"/>
          <p:cNvSpPr>
            <a:spLocks noChangeShapeType="1"/>
          </p:cNvSpPr>
          <p:nvPr/>
        </p:nvSpPr>
        <p:spPr bwMode="auto">
          <a:xfrm flipV="1">
            <a:off x="3352800" y="1143000"/>
            <a:ext cx="3810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490" name="Text Box 10"/>
          <p:cNvSpPr txBox="1">
            <a:spLocks noChangeArrowheads="1"/>
          </p:cNvSpPr>
          <p:nvPr/>
        </p:nvSpPr>
        <p:spPr bwMode="auto">
          <a:xfrm>
            <a:off x="5480050" y="1408113"/>
            <a:ext cx="311150" cy="366712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0491" name="Text Box 11"/>
          <p:cNvSpPr txBox="1">
            <a:spLocks noChangeArrowheads="1"/>
          </p:cNvSpPr>
          <p:nvPr/>
        </p:nvSpPr>
        <p:spPr bwMode="auto">
          <a:xfrm>
            <a:off x="5784850" y="2133600"/>
            <a:ext cx="311150" cy="3667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0492" name="Text Box 12"/>
          <p:cNvSpPr txBox="1">
            <a:spLocks noChangeArrowheads="1"/>
          </p:cNvSpPr>
          <p:nvPr/>
        </p:nvSpPr>
        <p:spPr bwMode="auto">
          <a:xfrm>
            <a:off x="6096000" y="3124200"/>
            <a:ext cx="311150" cy="3667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20493" name="Text Box 13"/>
          <p:cNvSpPr txBox="1">
            <a:spLocks noChangeArrowheads="1"/>
          </p:cNvSpPr>
          <p:nvPr/>
        </p:nvSpPr>
        <p:spPr bwMode="auto">
          <a:xfrm>
            <a:off x="5937250" y="2605088"/>
            <a:ext cx="311150" cy="366712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0495" name="Text Box 15"/>
          <p:cNvSpPr txBox="1">
            <a:spLocks noChangeArrowheads="1"/>
          </p:cNvSpPr>
          <p:nvPr/>
        </p:nvSpPr>
        <p:spPr bwMode="auto">
          <a:xfrm>
            <a:off x="6172200" y="3657600"/>
            <a:ext cx="311150" cy="3667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20496" name="Text Box 16"/>
          <p:cNvSpPr txBox="1">
            <a:spLocks noChangeArrowheads="1"/>
          </p:cNvSpPr>
          <p:nvPr/>
        </p:nvSpPr>
        <p:spPr bwMode="auto">
          <a:xfrm>
            <a:off x="6172200" y="4191000"/>
            <a:ext cx="311150" cy="3667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20497" name="Text Box 17"/>
          <p:cNvSpPr txBox="1">
            <a:spLocks noChangeArrowheads="1"/>
          </p:cNvSpPr>
          <p:nvPr/>
        </p:nvSpPr>
        <p:spPr bwMode="auto">
          <a:xfrm>
            <a:off x="6248400" y="4648200"/>
            <a:ext cx="311150" cy="3667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20498" name="Text Box 18"/>
          <p:cNvSpPr txBox="1">
            <a:spLocks noChangeArrowheads="1"/>
          </p:cNvSpPr>
          <p:nvPr/>
        </p:nvSpPr>
        <p:spPr bwMode="auto">
          <a:xfrm>
            <a:off x="6248400" y="5105400"/>
            <a:ext cx="311150" cy="3667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20499" name="Text Box 19"/>
          <p:cNvSpPr txBox="1">
            <a:spLocks noChangeArrowheads="1"/>
          </p:cNvSpPr>
          <p:nvPr/>
        </p:nvSpPr>
        <p:spPr bwMode="auto">
          <a:xfrm>
            <a:off x="6248400" y="5410200"/>
            <a:ext cx="311150" cy="3667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20500" name="Text Box 20"/>
          <p:cNvSpPr txBox="1">
            <a:spLocks noChangeArrowheads="1"/>
          </p:cNvSpPr>
          <p:nvPr/>
        </p:nvSpPr>
        <p:spPr bwMode="auto">
          <a:xfrm>
            <a:off x="6172200" y="5715000"/>
            <a:ext cx="415925" cy="36988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20501" name="Text Box 21"/>
          <p:cNvSpPr txBox="1">
            <a:spLocks noChangeArrowheads="1"/>
          </p:cNvSpPr>
          <p:nvPr/>
        </p:nvSpPr>
        <p:spPr bwMode="auto">
          <a:xfrm>
            <a:off x="5181600" y="5334000"/>
            <a:ext cx="403225" cy="36988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20502" name="Text Box 22"/>
          <p:cNvSpPr txBox="1">
            <a:spLocks noChangeArrowheads="1"/>
          </p:cNvSpPr>
          <p:nvPr/>
        </p:nvSpPr>
        <p:spPr bwMode="auto">
          <a:xfrm>
            <a:off x="4876800" y="5715000"/>
            <a:ext cx="415925" cy="36988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20507" name="Text Box 27"/>
          <p:cNvSpPr txBox="1">
            <a:spLocks noChangeArrowheads="1"/>
          </p:cNvSpPr>
          <p:nvPr/>
        </p:nvSpPr>
        <p:spPr bwMode="auto">
          <a:xfrm>
            <a:off x="3886200" y="762000"/>
            <a:ext cx="1641475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XƯƠNG ĐÒN</a:t>
            </a:r>
          </a:p>
        </p:txBody>
      </p:sp>
      <p:sp>
        <p:nvSpPr>
          <p:cNvPr id="20526" name="Oval 46"/>
          <p:cNvSpPr>
            <a:spLocks noChangeArrowheads="1"/>
          </p:cNvSpPr>
          <p:nvPr/>
        </p:nvSpPr>
        <p:spPr bwMode="auto">
          <a:xfrm rot="783734">
            <a:off x="3197225" y="1624013"/>
            <a:ext cx="1419225" cy="4597400"/>
          </a:xfrm>
          <a:prstGeom prst="ellipse">
            <a:avLst/>
          </a:prstGeom>
          <a:solidFill>
            <a:schemeClr val="folHlink">
              <a:alpha val="61176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28" name="Text Box 48"/>
          <p:cNvSpPr txBox="1">
            <a:spLocks noChangeArrowheads="1"/>
          </p:cNvSpPr>
          <p:nvPr/>
        </p:nvSpPr>
        <p:spPr bwMode="auto">
          <a:xfrm>
            <a:off x="152400" y="914400"/>
            <a:ext cx="217170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3- XƯƠNG SƯỜN:</a:t>
            </a: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2000"/>
                                        <p:tgtEl>
                                          <p:spTgt spid="20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2000"/>
                                        <p:tgtEl>
                                          <p:spTgt spid="20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2000"/>
                                        <p:tgtEl>
                                          <p:spTgt spid="20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2000"/>
                                        <p:tgtEl>
                                          <p:spTgt spid="20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20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2000"/>
                                        <p:tgtEl>
                                          <p:spTgt spid="20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2000"/>
                                        <p:tgtEl>
                                          <p:spTgt spid="20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2000"/>
                                        <p:tgtEl>
                                          <p:spTgt spid="20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2000"/>
                                        <p:tgtEl>
                                          <p:spTgt spid="20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2000"/>
                                        <p:tgtEl>
                                          <p:spTgt spid="20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2000"/>
                                        <p:tgtEl>
                                          <p:spTgt spid="20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2000"/>
                                        <p:tgtEl>
                                          <p:spTgt spid="20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0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5" grpId="0" animBg="1"/>
      <p:bldP spid="20490" grpId="0" animBg="1"/>
      <p:bldP spid="20491" grpId="0" animBg="1"/>
      <p:bldP spid="20492" grpId="0" animBg="1"/>
      <p:bldP spid="20493" grpId="0" animBg="1"/>
      <p:bldP spid="20495" grpId="0" animBg="1"/>
      <p:bldP spid="20496" grpId="0" animBg="1"/>
      <p:bldP spid="20497" grpId="0" animBg="1"/>
      <p:bldP spid="20498" grpId="0" animBg="1"/>
      <p:bldP spid="20499" grpId="0" animBg="1"/>
      <p:bldP spid="20500" grpId="0" animBg="1"/>
      <p:bldP spid="20501" grpId="0" animBg="1"/>
      <p:bldP spid="20502" grpId="0" animBg="1"/>
      <p:bldP spid="20507" grpId="0"/>
      <p:bldP spid="20526" grpId="0" animBg="1"/>
      <p:bldP spid="2052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/>
          <p:nvPr/>
        </p:nvGraphicFramePr>
        <p:xfrm>
          <a:off x="42545" y="29845"/>
          <a:ext cx="9067800" cy="6798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r:id="rId3" imgW="6210300" imgH="4546600" progId="Paint.Picture">
                  <p:embed/>
                </p:oleObj>
              </mc:Choice>
              <mc:Fallback>
                <p:oleObj r:id="rId3" imgW="6210300" imgH="4546600" progId="Paint.Picture">
                  <p:embed/>
                  <p:pic>
                    <p:nvPicPr>
                      <p:cNvPr id="0" name="Picture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545" y="29845"/>
                        <a:ext cx="9067800" cy="67983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bg1"/>
                </a:solidFill>
              </a:rPr>
              <a:t>XƯƠNG ĐÒN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8478982" cy="5708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8724832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5940829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bg1"/>
                </a:solidFill>
              </a:rPr>
              <a:t>XƯƠNG VAI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" y="1447800"/>
            <a:ext cx="8141885" cy="4419600"/>
          </a:xfrm>
        </p:spPr>
      </p:pic>
    </p:spTree>
    <p:extLst>
      <p:ext uri="{BB962C8B-B14F-4D97-AF65-F5344CB8AC3E}">
        <p14:creationId xmlns:p14="http://schemas.microsoft.com/office/powerpoint/2010/main" val="2752200817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400"/>
            <a:ext cx="6934200" cy="6536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5010609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XƯƠNG CÁNH TAY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95400"/>
            <a:ext cx="4419600" cy="4961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5359658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533400"/>
            <a:ext cx="7620000" cy="76200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eaLnBrk="1" hangingPunct="1">
              <a:defRPr/>
            </a:pPr>
            <a:r>
              <a:rPr lang="en-US" sz="2400" b="1" dirty="0" smtClean="0">
                <a:solidFill>
                  <a:schemeClr val="bg1"/>
                </a:solidFill>
                <a:latin typeface="VNI-Cooper" pitchFamily="2" charset="0"/>
              </a:rPr>
              <a:t>   VAÁN ÑEÀ THUAÄT NGÖÕ GIAÛI PHAÃU HOÏC</a:t>
            </a:r>
          </a:p>
        </p:txBody>
      </p:sp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782216" y="1560305"/>
            <a:ext cx="6096000" cy="369332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      </a:t>
            </a:r>
            <a:r>
              <a:rPr lang="en-US" sz="1600" b="1" dirty="0">
                <a:solidFill>
                  <a:schemeClr val="bg1"/>
                </a:solidFill>
                <a:latin typeface="VNI-Brush" pitchFamily="2" charset="0"/>
              </a:rPr>
              <a:t>NGUYEÂN TAÉC ÑAËT TEÂN TRONG GIAÛI </a:t>
            </a:r>
            <a:r>
              <a:rPr lang="en-US" sz="1600" b="1" dirty="0" smtClean="0">
                <a:solidFill>
                  <a:schemeClr val="bg1"/>
                </a:solidFill>
                <a:latin typeface="VNI-Brush" pitchFamily="2" charset="0"/>
              </a:rPr>
              <a:t>PHẪU HỌC</a:t>
            </a:r>
            <a:endParaRPr lang="en-US" sz="1600" b="1" dirty="0">
              <a:solidFill>
                <a:schemeClr val="bg1"/>
              </a:solidFill>
              <a:latin typeface="VNI-Brush" pitchFamily="2" charset="0"/>
            </a:endParaRPr>
          </a:p>
        </p:txBody>
      </p:sp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1219200" y="2147888"/>
            <a:ext cx="4953000" cy="366712"/>
          </a:xfrm>
          <a:prstGeom prst="rect">
            <a:avLst/>
          </a:prstGeom>
          <a:solidFill>
            <a:srgbClr val="FF66FF"/>
          </a:solidFill>
          <a:ln w="9525">
            <a:noFill/>
            <a:miter lim="800000"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 dirty="0">
                <a:solidFill>
                  <a:schemeClr val="bg1"/>
                </a:solidFill>
              </a:rPr>
              <a:t>NT 1 : </a:t>
            </a:r>
            <a:r>
              <a:rPr lang="en-US" b="1" dirty="0" err="1">
                <a:solidFill>
                  <a:schemeClr val="bg1"/>
                </a:solidFill>
                <a:latin typeface="VNI-Brush" pitchFamily="2" charset="0"/>
              </a:rPr>
              <a:t>laáy</a:t>
            </a:r>
            <a:r>
              <a:rPr lang="en-US" b="1" dirty="0">
                <a:solidFill>
                  <a:schemeClr val="bg1"/>
                </a:solidFill>
                <a:latin typeface="VNI-Brush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-Brush" pitchFamily="2" charset="0"/>
              </a:rPr>
              <a:t>teân</a:t>
            </a:r>
            <a:r>
              <a:rPr lang="en-US" b="1" dirty="0">
                <a:solidFill>
                  <a:schemeClr val="bg1"/>
                </a:solidFill>
                <a:latin typeface="VNI-Brush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-Brush" pitchFamily="2" charset="0"/>
              </a:rPr>
              <a:t>caùc</a:t>
            </a:r>
            <a:r>
              <a:rPr lang="en-US" b="1" dirty="0">
                <a:solidFill>
                  <a:schemeClr val="bg1"/>
                </a:solidFill>
                <a:latin typeface="VNI-Brush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-Brush" pitchFamily="2" charset="0"/>
              </a:rPr>
              <a:t>vaät</a:t>
            </a:r>
            <a:r>
              <a:rPr lang="en-US" b="1" dirty="0">
                <a:solidFill>
                  <a:schemeClr val="bg1"/>
                </a:solidFill>
                <a:latin typeface="VNI-Brush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-Brush" pitchFamily="2" charset="0"/>
              </a:rPr>
              <a:t>coù</a:t>
            </a:r>
            <a:r>
              <a:rPr lang="en-US" b="1" dirty="0">
                <a:solidFill>
                  <a:schemeClr val="bg1"/>
                </a:solidFill>
                <a:latin typeface="VNI-Brush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-Brush" pitchFamily="2" charset="0"/>
              </a:rPr>
              <a:t>saün</a:t>
            </a:r>
            <a:r>
              <a:rPr lang="en-US" b="1" dirty="0">
                <a:solidFill>
                  <a:schemeClr val="bg1"/>
                </a:solidFill>
                <a:latin typeface="VNI-Brush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-Brush" pitchFamily="2" charset="0"/>
              </a:rPr>
              <a:t>trong</a:t>
            </a:r>
            <a:r>
              <a:rPr lang="en-US" b="1" dirty="0">
                <a:solidFill>
                  <a:schemeClr val="bg1"/>
                </a:solidFill>
                <a:latin typeface="VNI-Brush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-Brush" pitchFamily="2" charset="0"/>
              </a:rPr>
              <a:t>cuoäc</a:t>
            </a:r>
            <a:r>
              <a:rPr lang="en-US" b="1" dirty="0">
                <a:solidFill>
                  <a:schemeClr val="bg1"/>
                </a:solidFill>
                <a:latin typeface="VNI-Brush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-Brush" pitchFamily="2" charset="0"/>
              </a:rPr>
              <a:t>soáng</a:t>
            </a:r>
            <a:endParaRPr lang="en-US" b="1" dirty="0">
              <a:solidFill>
                <a:schemeClr val="bg1"/>
              </a:solidFill>
              <a:latin typeface="VNI-Brush" pitchFamily="2" charset="0"/>
            </a:endParaRPr>
          </a:p>
        </p:txBody>
      </p:sp>
      <p:pic>
        <p:nvPicPr>
          <p:cNvPr id="37893" name="Picture 5" descr="xuong-buom"/>
          <p:cNvPicPr>
            <a:picLocks noChangeAspect="1" noChangeArrowheads="1"/>
          </p:cNvPicPr>
          <p:nvPr/>
        </p:nvPicPr>
        <p:blipFill>
          <a:blip r:embed="rId2"/>
          <a:srcRect l="7648" t="14706" r="2942" b="12354"/>
          <a:stretch>
            <a:fillRect/>
          </a:stretch>
        </p:blipFill>
        <p:spPr bwMode="auto">
          <a:xfrm>
            <a:off x="457200" y="2895600"/>
            <a:ext cx="43434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4" name="Picture 6" descr="butterfly"/>
          <p:cNvPicPr>
            <a:picLocks noChangeAspect="1" noChangeArrowheads="1"/>
          </p:cNvPicPr>
          <p:nvPr/>
        </p:nvPicPr>
        <p:blipFill>
          <a:blip r:embed="rId3"/>
          <a:srcRect l="5556" t="9610" b="11111"/>
          <a:stretch>
            <a:fillRect/>
          </a:stretch>
        </p:blipFill>
        <p:spPr bwMode="auto">
          <a:xfrm>
            <a:off x="4953000" y="2819400"/>
            <a:ext cx="38862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"/>
            <a:ext cx="8153400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8106963"/>
      </p:ext>
    </p:extLst>
  </p:cSld>
  <p:clrMapOvr>
    <a:masterClrMapping/>
  </p:clrMapOvr>
  <p:transition spd="med">
    <p:blinds dir="vert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XƯƠNG VÙNG CẲNG TAY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447800"/>
            <a:ext cx="3505200" cy="4863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7666635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X</a:t>
            </a:r>
            <a:r>
              <a:rPr lang="en-US" dirty="0" smtClean="0"/>
              <a:t>ƯƠNG VÙNG CỔ TAY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37" y="1600200"/>
            <a:ext cx="6840126" cy="4197350"/>
          </a:xfrm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XƯƠNG ĐỐT NGÓN TAY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19200"/>
            <a:ext cx="4114800" cy="5330816"/>
          </a:xfrm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4" y="381000"/>
            <a:ext cx="9031111" cy="6096000"/>
          </a:xfrm>
        </p:spPr>
      </p:pic>
      <p:sp>
        <p:nvSpPr>
          <p:cNvPr id="5" name="Rectangle 4"/>
          <p:cNvSpPr/>
          <p:nvPr/>
        </p:nvSpPr>
        <p:spPr>
          <a:xfrm>
            <a:off x="2895600" y="3810000"/>
            <a:ext cx="5029200" cy="1295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Gãy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1/3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xương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đòn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(T)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129661"/>
            <a:ext cx="5562600" cy="5562600"/>
          </a:xfrm>
        </p:spPr>
      </p:pic>
      <p:sp>
        <p:nvSpPr>
          <p:cNvPr id="5" name="Rectangle 4"/>
          <p:cNvSpPr/>
          <p:nvPr/>
        </p:nvSpPr>
        <p:spPr>
          <a:xfrm>
            <a:off x="3581400" y="3962400"/>
            <a:ext cx="3581400" cy="1295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Gãy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xương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đòn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(P)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23967"/>
            <a:ext cx="4280170" cy="6705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486400" y="1981200"/>
            <a:ext cx="2968051" cy="1828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Gãy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1/3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xương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quay (P)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143000"/>
            <a:ext cx="4049027" cy="552393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486400" y="2286000"/>
            <a:ext cx="2968051" cy="198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Gãy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đốt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gần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ngón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III, IV, V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bàn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(P)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/>
          <p:nvPr/>
        </p:nvGraphicFramePr>
        <p:xfrm>
          <a:off x="7620" y="-3810"/>
          <a:ext cx="9119235" cy="6892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" r:id="rId3" imgW="6019800" imgH="4445000" progId="Paint.Picture">
                  <p:embed/>
                </p:oleObj>
              </mc:Choice>
              <mc:Fallback>
                <p:oleObj r:id="rId3" imgW="6019800" imgH="4445000" progId="Paint.Picture">
                  <p:embed/>
                  <p:pic>
                    <p:nvPicPr>
                      <p:cNvPr id="0" name="Picture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" y="-3810"/>
                        <a:ext cx="9119235" cy="6892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XƯƠNG CHẬU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371600"/>
            <a:ext cx="5514109" cy="4906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7525426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57200"/>
            <a:ext cx="7620000" cy="76200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eaLnBrk="1" hangingPunct="1">
              <a:defRPr/>
            </a:pPr>
            <a:r>
              <a:rPr lang="en-US" sz="2400" b="1" dirty="0" smtClean="0">
                <a:solidFill>
                  <a:schemeClr val="bg1"/>
                </a:solidFill>
                <a:latin typeface="VNI-Cooper" pitchFamily="2" charset="0"/>
              </a:rPr>
              <a:t>   </a:t>
            </a:r>
            <a:r>
              <a:rPr lang="en-US" sz="1600" b="1" dirty="0" smtClean="0">
                <a:solidFill>
                  <a:schemeClr val="tx2"/>
                </a:solidFill>
                <a:latin typeface="VNI-Cooper" pitchFamily="2" charset="0"/>
              </a:rPr>
              <a:t>VAÁN ÑEÀ THUAÄT NGÖÕ GIAÛI PHAÃU HOÏC</a:t>
            </a:r>
          </a:p>
        </p:txBody>
      </p:sp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1066800" y="1413075"/>
            <a:ext cx="5486400" cy="369332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      </a:t>
            </a:r>
            <a:r>
              <a:rPr lang="en-US" b="1" dirty="0">
                <a:solidFill>
                  <a:schemeClr val="bg1"/>
                </a:solidFill>
                <a:latin typeface="VNI Times" pitchFamily="2" charset="0"/>
              </a:rPr>
              <a:t>NGUYEÂN TAÉC ÑAËT TEÂN TRONG </a:t>
            </a:r>
            <a:r>
              <a:rPr lang="en-US" b="1" dirty="0" smtClean="0">
                <a:solidFill>
                  <a:schemeClr val="bg1"/>
                </a:solidFill>
                <a:latin typeface="VNI Times" pitchFamily="2" charset="0"/>
              </a:rPr>
              <a:t>GPH</a:t>
            </a:r>
            <a:endParaRPr lang="en-US" b="1" dirty="0">
              <a:solidFill>
                <a:schemeClr val="bg1"/>
              </a:solidFill>
              <a:latin typeface="VNI Times" pitchFamily="2" charset="0"/>
            </a:endParaRPr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1219200" y="1900238"/>
            <a:ext cx="4953000" cy="366712"/>
          </a:xfrm>
          <a:prstGeom prst="rect">
            <a:avLst/>
          </a:prstGeom>
          <a:solidFill>
            <a:srgbClr val="FF66FF"/>
          </a:solidFill>
          <a:ln w="9525">
            <a:noFill/>
            <a:miter lim="800000"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 dirty="0">
                <a:solidFill>
                  <a:schemeClr val="bg1"/>
                </a:solidFill>
              </a:rPr>
              <a:t>NT 1 : </a:t>
            </a:r>
            <a:r>
              <a:rPr lang="en-US" b="1" dirty="0" err="1">
                <a:solidFill>
                  <a:schemeClr val="bg1"/>
                </a:solidFill>
                <a:latin typeface="VNI Times" pitchFamily="2" charset="0"/>
              </a:rPr>
              <a:t>laáy</a:t>
            </a:r>
            <a:r>
              <a:rPr lang="en-US" b="1" dirty="0">
                <a:solidFill>
                  <a:schemeClr val="bg1"/>
                </a:solidFill>
                <a:latin typeface="VNI Times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 Times" pitchFamily="2" charset="0"/>
              </a:rPr>
              <a:t>teân</a:t>
            </a:r>
            <a:r>
              <a:rPr lang="en-US" b="1" dirty="0">
                <a:solidFill>
                  <a:schemeClr val="bg1"/>
                </a:solidFill>
                <a:latin typeface="VNI Times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 Times" pitchFamily="2" charset="0"/>
              </a:rPr>
              <a:t>caùc</a:t>
            </a:r>
            <a:r>
              <a:rPr lang="en-US" b="1" dirty="0">
                <a:solidFill>
                  <a:schemeClr val="bg1"/>
                </a:solidFill>
                <a:latin typeface="VNI Times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 Times" pitchFamily="2" charset="0"/>
              </a:rPr>
              <a:t>vaät</a:t>
            </a:r>
            <a:r>
              <a:rPr lang="en-US" b="1" dirty="0">
                <a:solidFill>
                  <a:schemeClr val="bg1"/>
                </a:solidFill>
                <a:latin typeface="VNI Times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 Times" pitchFamily="2" charset="0"/>
              </a:rPr>
              <a:t>coù</a:t>
            </a:r>
            <a:r>
              <a:rPr lang="en-US" b="1" dirty="0">
                <a:solidFill>
                  <a:schemeClr val="bg1"/>
                </a:solidFill>
                <a:latin typeface="VNI Times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 Times" pitchFamily="2" charset="0"/>
              </a:rPr>
              <a:t>saün</a:t>
            </a:r>
            <a:r>
              <a:rPr lang="en-US" b="1" dirty="0">
                <a:solidFill>
                  <a:schemeClr val="bg1"/>
                </a:solidFill>
                <a:latin typeface="VNI Times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 Times" pitchFamily="2" charset="0"/>
              </a:rPr>
              <a:t>trong</a:t>
            </a:r>
            <a:r>
              <a:rPr lang="en-US" b="1" dirty="0">
                <a:solidFill>
                  <a:schemeClr val="bg1"/>
                </a:solidFill>
                <a:latin typeface="VNI Times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 Times" pitchFamily="2" charset="0"/>
              </a:rPr>
              <a:t>cuoäc</a:t>
            </a:r>
            <a:r>
              <a:rPr lang="en-US" b="1" dirty="0">
                <a:solidFill>
                  <a:schemeClr val="bg1"/>
                </a:solidFill>
                <a:latin typeface="VNI Times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 Times" pitchFamily="2" charset="0"/>
              </a:rPr>
              <a:t>soáng</a:t>
            </a:r>
            <a:endParaRPr lang="en-US" b="1" dirty="0">
              <a:solidFill>
                <a:schemeClr val="bg1"/>
              </a:solidFill>
              <a:latin typeface="VNI Times" pitchFamily="2" charset="0"/>
            </a:endParaRPr>
          </a:p>
        </p:txBody>
      </p:sp>
      <p:pic>
        <p:nvPicPr>
          <p:cNvPr id="38917" name="Picture 5" descr="xuong-dau"/>
          <p:cNvPicPr>
            <a:picLocks noChangeAspect="1" noChangeArrowheads="1"/>
          </p:cNvPicPr>
          <p:nvPr/>
        </p:nvPicPr>
        <p:blipFill>
          <a:blip r:embed="rId2"/>
          <a:srcRect l="2942" t="12354" r="7648" b="12354"/>
          <a:stretch>
            <a:fillRect/>
          </a:stretch>
        </p:blipFill>
        <p:spPr bwMode="auto">
          <a:xfrm>
            <a:off x="1081086" y="3100566"/>
            <a:ext cx="2805113" cy="3376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8" name="Freeform 6"/>
          <p:cNvSpPr/>
          <p:nvPr/>
        </p:nvSpPr>
        <p:spPr bwMode="auto">
          <a:xfrm>
            <a:off x="3162300" y="4076700"/>
            <a:ext cx="447675" cy="333375"/>
          </a:xfrm>
          <a:custGeom>
            <a:avLst/>
            <a:gdLst>
              <a:gd name="T0" fmla="*/ 2147483647 w 282"/>
              <a:gd name="T1" fmla="*/ 2147483647 h 210"/>
              <a:gd name="T2" fmla="*/ 2147483647 w 282"/>
              <a:gd name="T3" fmla="*/ 2147483647 h 210"/>
              <a:gd name="T4" fmla="*/ 0 w 282"/>
              <a:gd name="T5" fmla="*/ 2147483647 h 210"/>
              <a:gd name="T6" fmla="*/ 2147483647 w 282"/>
              <a:gd name="T7" fmla="*/ 2147483647 h 210"/>
              <a:gd name="T8" fmla="*/ 2147483647 w 282"/>
              <a:gd name="T9" fmla="*/ 2147483647 h 210"/>
              <a:gd name="T10" fmla="*/ 2147483647 w 282"/>
              <a:gd name="T11" fmla="*/ 2147483647 h 210"/>
              <a:gd name="T12" fmla="*/ 2147483647 w 282"/>
              <a:gd name="T13" fmla="*/ 2147483647 h 210"/>
              <a:gd name="T14" fmla="*/ 2147483647 w 282"/>
              <a:gd name="T15" fmla="*/ 2147483647 h 210"/>
              <a:gd name="T16" fmla="*/ 2147483647 w 282"/>
              <a:gd name="T17" fmla="*/ 2147483647 h 210"/>
              <a:gd name="T18" fmla="*/ 2147483647 w 282"/>
              <a:gd name="T19" fmla="*/ 0 h 210"/>
              <a:gd name="T20" fmla="*/ 2147483647 w 282"/>
              <a:gd name="T21" fmla="*/ 0 h 210"/>
              <a:gd name="T22" fmla="*/ 2147483647 w 282"/>
              <a:gd name="T23" fmla="*/ 2147483647 h 21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82"/>
              <a:gd name="T37" fmla="*/ 0 h 210"/>
              <a:gd name="T38" fmla="*/ 282 w 282"/>
              <a:gd name="T39" fmla="*/ 210 h 21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82" h="210">
                <a:moveTo>
                  <a:pt x="72" y="12"/>
                </a:moveTo>
                <a:lnTo>
                  <a:pt x="12" y="66"/>
                </a:lnTo>
                <a:lnTo>
                  <a:pt x="0" y="138"/>
                </a:lnTo>
                <a:lnTo>
                  <a:pt x="24" y="192"/>
                </a:lnTo>
                <a:lnTo>
                  <a:pt x="102" y="210"/>
                </a:lnTo>
                <a:lnTo>
                  <a:pt x="204" y="186"/>
                </a:lnTo>
                <a:lnTo>
                  <a:pt x="282" y="138"/>
                </a:lnTo>
                <a:lnTo>
                  <a:pt x="282" y="72"/>
                </a:lnTo>
                <a:lnTo>
                  <a:pt x="246" y="18"/>
                </a:lnTo>
                <a:lnTo>
                  <a:pt x="168" y="0"/>
                </a:lnTo>
                <a:lnTo>
                  <a:pt x="120" y="0"/>
                </a:lnTo>
                <a:lnTo>
                  <a:pt x="72" y="12"/>
                </a:lnTo>
                <a:close/>
              </a:path>
            </a:pathLst>
          </a:custGeom>
          <a:solidFill>
            <a:srgbClr val="0000FF">
              <a:alpha val="30980"/>
            </a:srgbClr>
          </a:solidFill>
          <a:ln w="9525">
            <a:solidFill>
              <a:srgbClr val="99CCFF"/>
            </a:solidFill>
            <a:rou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38919" name="Picture 7" descr="ohio-pole-bea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43525" y="2816225"/>
            <a:ext cx="2276475" cy="244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0" name="Freeform 8"/>
          <p:cNvSpPr/>
          <p:nvPr/>
        </p:nvSpPr>
        <p:spPr bwMode="auto">
          <a:xfrm>
            <a:off x="6267450" y="3352800"/>
            <a:ext cx="438150" cy="304800"/>
          </a:xfrm>
          <a:custGeom>
            <a:avLst/>
            <a:gdLst>
              <a:gd name="T0" fmla="*/ 2147483647 w 276"/>
              <a:gd name="T1" fmla="*/ 2147483647 h 192"/>
              <a:gd name="T2" fmla="*/ 2147483647 w 276"/>
              <a:gd name="T3" fmla="*/ 2147483647 h 192"/>
              <a:gd name="T4" fmla="*/ 0 w 276"/>
              <a:gd name="T5" fmla="*/ 2147483647 h 192"/>
              <a:gd name="T6" fmla="*/ 2147483647 w 276"/>
              <a:gd name="T7" fmla="*/ 2147483647 h 192"/>
              <a:gd name="T8" fmla="*/ 2147483647 w 276"/>
              <a:gd name="T9" fmla="*/ 2147483647 h 192"/>
              <a:gd name="T10" fmla="*/ 2147483647 w 276"/>
              <a:gd name="T11" fmla="*/ 2147483647 h 192"/>
              <a:gd name="T12" fmla="*/ 2147483647 w 276"/>
              <a:gd name="T13" fmla="*/ 2147483647 h 192"/>
              <a:gd name="T14" fmla="*/ 2147483647 w 276"/>
              <a:gd name="T15" fmla="*/ 2147483647 h 192"/>
              <a:gd name="T16" fmla="*/ 2147483647 w 276"/>
              <a:gd name="T17" fmla="*/ 2147483647 h 192"/>
              <a:gd name="T18" fmla="*/ 2147483647 w 276"/>
              <a:gd name="T19" fmla="*/ 0 h 192"/>
              <a:gd name="T20" fmla="*/ 2147483647 w 276"/>
              <a:gd name="T21" fmla="*/ 0 h 192"/>
              <a:gd name="T22" fmla="*/ 2147483647 w 276"/>
              <a:gd name="T23" fmla="*/ 2147483647 h 19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76"/>
              <a:gd name="T37" fmla="*/ 0 h 192"/>
              <a:gd name="T38" fmla="*/ 276 w 276"/>
              <a:gd name="T39" fmla="*/ 192 h 19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76" h="192">
                <a:moveTo>
                  <a:pt x="66" y="12"/>
                </a:moveTo>
                <a:lnTo>
                  <a:pt x="6" y="66"/>
                </a:lnTo>
                <a:lnTo>
                  <a:pt x="0" y="120"/>
                </a:lnTo>
                <a:lnTo>
                  <a:pt x="36" y="174"/>
                </a:lnTo>
                <a:lnTo>
                  <a:pt x="108" y="192"/>
                </a:lnTo>
                <a:lnTo>
                  <a:pt x="198" y="186"/>
                </a:lnTo>
                <a:lnTo>
                  <a:pt x="276" y="138"/>
                </a:lnTo>
                <a:lnTo>
                  <a:pt x="276" y="72"/>
                </a:lnTo>
                <a:lnTo>
                  <a:pt x="240" y="18"/>
                </a:lnTo>
                <a:lnTo>
                  <a:pt x="162" y="0"/>
                </a:lnTo>
                <a:lnTo>
                  <a:pt x="114" y="0"/>
                </a:lnTo>
                <a:lnTo>
                  <a:pt x="66" y="12"/>
                </a:lnTo>
                <a:close/>
              </a:path>
            </a:pathLst>
          </a:custGeom>
          <a:solidFill>
            <a:srgbClr val="0000FF">
              <a:alpha val="30980"/>
            </a:srgbClr>
          </a:solidFill>
          <a:ln w="9525">
            <a:solidFill>
              <a:srgbClr val="99CCFF"/>
            </a:solidFill>
            <a:rou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8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8" grpId="0" bldLvl="0" animBg="1"/>
      <p:bldP spid="38920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XƯƠNG CHẬU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400" y="1219200"/>
            <a:ext cx="5530885" cy="5486400"/>
          </a:xfrm>
          <a:prstGeom prst="rect">
            <a:avLst/>
          </a:prstGeom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bg1"/>
                </a:solidFill>
              </a:rPr>
              <a:t>KHUNG CHẬU</a:t>
            </a:r>
          </a:p>
        </p:txBody>
      </p:sp>
      <p:pic>
        <p:nvPicPr>
          <p:cNvPr id="163843" name="Picture 3" descr="x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219325" y="1447800"/>
            <a:ext cx="4705350" cy="4071938"/>
          </a:xfrm>
          <a:noFill/>
        </p:spPr>
      </p:pic>
      <p:sp>
        <p:nvSpPr>
          <p:cNvPr id="41988" name="Arc 4"/>
          <p:cNvSpPr/>
          <p:nvPr/>
        </p:nvSpPr>
        <p:spPr bwMode="auto">
          <a:xfrm flipH="1">
            <a:off x="1600200" y="3200400"/>
            <a:ext cx="2514600" cy="2386013"/>
          </a:xfrm>
          <a:custGeom>
            <a:avLst/>
            <a:gdLst>
              <a:gd name="T0" fmla="*/ 0 w 21600"/>
              <a:gd name="T1" fmla="*/ 0 h 26006"/>
              <a:gd name="T2" fmla="*/ 2147483647 w 21600"/>
              <a:gd name="T3" fmla="*/ 2147483647 h 26006"/>
              <a:gd name="T4" fmla="*/ 0 w 21600"/>
              <a:gd name="T5" fmla="*/ 2147483647 h 26006"/>
              <a:gd name="T6" fmla="*/ 0 60000 65536"/>
              <a:gd name="T7" fmla="*/ 0 60000 65536"/>
              <a:gd name="T8" fmla="*/ 0 60000 65536"/>
              <a:gd name="T9" fmla="*/ 0 w 21600"/>
              <a:gd name="T10" fmla="*/ 0 h 26006"/>
              <a:gd name="T11" fmla="*/ 21600 w 21600"/>
              <a:gd name="T12" fmla="*/ 26006 h 2600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6006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23080"/>
                  <a:pt x="21447" y="24556"/>
                  <a:pt x="21145" y="26005"/>
                </a:cubicBezTo>
              </a:path>
              <a:path w="21600" h="26006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23080"/>
                  <a:pt x="21447" y="24556"/>
                  <a:pt x="21145" y="26005"/>
                </a:cubicBezTo>
                <a:lnTo>
                  <a:pt x="0" y="21600"/>
                </a:lnTo>
                <a:close/>
              </a:path>
            </a:pathLst>
          </a:custGeom>
          <a:noFill/>
          <a:ln w="38100">
            <a:solidFill>
              <a:srgbClr val="008000"/>
            </a:solidFill>
            <a:round/>
            <a:tailEnd type="triangle" w="med" len="med"/>
          </a:ln>
        </p:spPr>
        <p:txBody>
          <a:bodyPr wrap="none" anchor="ctr"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989" name="Arc 5"/>
          <p:cNvSpPr/>
          <p:nvPr/>
        </p:nvSpPr>
        <p:spPr bwMode="auto">
          <a:xfrm flipH="1">
            <a:off x="3330575" y="3810000"/>
            <a:ext cx="1317625" cy="1981200"/>
          </a:xfrm>
          <a:custGeom>
            <a:avLst/>
            <a:gdLst>
              <a:gd name="T0" fmla="*/ 0 w 20744"/>
              <a:gd name="T1" fmla="*/ 0 h 21600"/>
              <a:gd name="T2" fmla="*/ 2147483647 w 20744"/>
              <a:gd name="T3" fmla="*/ 2147483647 h 21600"/>
              <a:gd name="T4" fmla="*/ 0 w 20744"/>
              <a:gd name="T5" fmla="*/ 2147483647 h 21600"/>
              <a:gd name="T6" fmla="*/ 0 60000 65536"/>
              <a:gd name="T7" fmla="*/ 0 60000 65536"/>
              <a:gd name="T8" fmla="*/ 0 60000 65536"/>
              <a:gd name="T9" fmla="*/ 0 w 20744"/>
              <a:gd name="T10" fmla="*/ 0 h 21600"/>
              <a:gd name="T11" fmla="*/ 20744 w 20744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744" h="21600" fill="none" extrusionOk="0">
                <a:moveTo>
                  <a:pt x="-1" y="0"/>
                </a:moveTo>
                <a:cubicBezTo>
                  <a:pt x="9611" y="0"/>
                  <a:pt x="18066" y="6350"/>
                  <a:pt x="20744" y="15580"/>
                </a:cubicBezTo>
              </a:path>
              <a:path w="20744" h="21600" stroke="0" extrusionOk="0">
                <a:moveTo>
                  <a:pt x="-1" y="0"/>
                </a:moveTo>
                <a:cubicBezTo>
                  <a:pt x="9611" y="0"/>
                  <a:pt x="18066" y="6350"/>
                  <a:pt x="20744" y="15580"/>
                </a:cubicBezTo>
                <a:lnTo>
                  <a:pt x="0" y="21600"/>
                </a:lnTo>
                <a:close/>
              </a:path>
            </a:pathLst>
          </a:custGeom>
          <a:noFill/>
          <a:ln w="38100">
            <a:solidFill>
              <a:srgbClr val="008000"/>
            </a:solidFill>
            <a:round/>
            <a:tailEnd type="triangle" w="med" len="med"/>
          </a:ln>
        </p:spPr>
        <p:txBody>
          <a:bodyPr wrap="none" anchor="ctr"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990" name="Rectangle 6"/>
          <p:cNvSpPr>
            <a:spLocks noChangeArrowheads="1"/>
          </p:cNvSpPr>
          <p:nvPr/>
        </p:nvSpPr>
        <p:spPr bwMode="auto">
          <a:xfrm>
            <a:off x="1219200" y="5638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 KÍNH NGANG</a:t>
            </a:r>
          </a:p>
        </p:txBody>
      </p:sp>
      <p:sp>
        <p:nvSpPr>
          <p:cNvPr id="41991" name="Rectangle 7"/>
          <p:cNvSpPr>
            <a:spLocks noChangeArrowheads="1"/>
          </p:cNvSpPr>
          <p:nvPr/>
        </p:nvSpPr>
        <p:spPr bwMode="auto">
          <a:xfrm>
            <a:off x="3810000" y="5334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ĐƯỜNG KÍNH TRƯỚC SAU</a:t>
            </a: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9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8" grpId="0" animBg="1"/>
      <p:bldP spid="41989" grpId="0" animBg="1"/>
      <p:bldP spid="41990" grpId="0"/>
      <p:bldP spid="4199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XƯƠNG ĐÙI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652" y="1219200"/>
            <a:ext cx="5068696" cy="5334000"/>
          </a:xfrm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XƯƠNG VÙNG CẲNG CHÂN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371600"/>
            <a:ext cx="6248400" cy="5310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1483077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bg1"/>
                </a:solidFill>
              </a:rPr>
              <a:t>XƯƠNG VÙNG CỔ BÀN CHÂN</a:t>
            </a:r>
          </a:p>
        </p:txBody>
      </p:sp>
      <p:pic>
        <p:nvPicPr>
          <p:cNvPr id="181251" name="Picture 6" descr="X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857500" y="1143000"/>
            <a:ext cx="2819400" cy="5334000"/>
          </a:xfrm>
          <a:noFill/>
        </p:spPr>
      </p:pic>
      <p:sp>
        <p:nvSpPr>
          <p:cNvPr id="26632" name="Line 8"/>
          <p:cNvSpPr>
            <a:spLocks noChangeShapeType="1"/>
          </p:cNvSpPr>
          <p:nvPr/>
        </p:nvSpPr>
        <p:spPr bwMode="auto">
          <a:xfrm flipH="1">
            <a:off x="4419600" y="1752600"/>
            <a:ext cx="838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6633" name="Line 9"/>
          <p:cNvSpPr>
            <a:spLocks noChangeShapeType="1"/>
          </p:cNvSpPr>
          <p:nvPr/>
        </p:nvSpPr>
        <p:spPr bwMode="auto">
          <a:xfrm flipH="1">
            <a:off x="4419600" y="2209800"/>
            <a:ext cx="1295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6634" name="Line 10"/>
          <p:cNvSpPr>
            <a:spLocks noChangeShapeType="1"/>
          </p:cNvSpPr>
          <p:nvPr/>
        </p:nvSpPr>
        <p:spPr bwMode="auto">
          <a:xfrm flipH="1" flipV="1">
            <a:off x="4495800" y="2743200"/>
            <a:ext cx="1371600" cy="304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6635" name="Line 11"/>
          <p:cNvSpPr>
            <a:spLocks noChangeShapeType="1"/>
          </p:cNvSpPr>
          <p:nvPr/>
        </p:nvSpPr>
        <p:spPr bwMode="auto">
          <a:xfrm flipH="1">
            <a:off x="4572000" y="3581400"/>
            <a:ext cx="1676400" cy="1828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6636" name="Line 12"/>
          <p:cNvSpPr>
            <a:spLocks noChangeShapeType="1"/>
          </p:cNvSpPr>
          <p:nvPr/>
        </p:nvSpPr>
        <p:spPr bwMode="auto">
          <a:xfrm flipH="1">
            <a:off x="4495800" y="3505200"/>
            <a:ext cx="1371600" cy="1066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6637" name="Line 13"/>
          <p:cNvSpPr>
            <a:spLocks noChangeShapeType="1"/>
          </p:cNvSpPr>
          <p:nvPr/>
        </p:nvSpPr>
        <p:spPr bwMode="auto">
          <a:xfrm flipH="1">
            <a:off x="4419600" y="3429000"/>
            <a:ext cx="1066800" cy="228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6638" name="Line 14"/>
          <p:cNvSpPr>
            <a:spLocks noChangeShapeType="1"/>
          </p:cNvSpPr>
          <p:nvPr/>
        </p:nvSpPr>
        <p:spPr bwMode="auto">
          <a:xfrm flipH="1">
            <a:off x="4267200" y="3200400"/>
            <a:ext cx="914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6639" name="AutoShape 15"/>
          <p:cNvSpPr/>
          <p:nvPr/>
        </p:nvSpPr>
        <p:spPr bwMode="auto">
          <a:xfrm>
            <a:off x="6477000" y="1295400"/>
            <a:ext cx="304800" cy="1447800"/>
          </a:xfrm>
          <a:prstGeom prst="rightBrace">
            <a:avLst>
              <a:gd name="adj1" fmla="val 39583"/>
              <a:gd name="adj2" fmla="val 50000"/>
            </a:avLst>
          </a:prstGeom>
          <a:noFill/>
          <a:ln w="38100">
            <a:solidFill>
              <a:srgbClr val="008000"/>
            </a:solidFill>
            <a:round/>
          </a:ln>
        </p:spPr>
        <p:txBody>
          <a:bodyPr wrap="none" anchor="ctr"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640" name="AutoShape 16"/>
          <p:cNvSpPr/>
          <p:nvPr/>
        </p:nvSpPr>
        <p:spPr bwMode="auto">
          <a:xfrm>
            <a:off x="6477000" y="2819400"/>
            <a:ext cx="381000" cy="914400"/>
          </a:xfrm>
          <a:prstGeom prst="rightBrace">
            <a:avLst>
              <a:gd name="adj1" fmla="val 20000"/>
              <a:gd name="adj2" fmla="val 50000"/>
            </a:avLst>
          </a:prstGeom>
          <a:noFill/>
          <a:ln w="38100">
            <a:solidFill>
              <a:srgbClr val="008000"/>
            </a:solidFill>
            <a:round/>
          </a:ln>
        </p:spPr>
        <p:txBody>
          <a:bodyPr wrap="none" anchor="ctr"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641" name="AutoShape 17"/>
          <p:cNvSpPr/>
          <p:nvPr/>
        </p:nvSpPr>
        <p:spPr bwMode="auto">
          <a:xfrm>
            <a:off x="6553200" y="3848100"/>
            <a:ext cx="228600" cy="1295400"/>
          </a:xfrm>
          <a:prstGeom prst="rightBrace">
            <a:avLst>
              <a:gd name="adj1" fmla="val 47222"/>
              <a:gd name="adj2" fmla="val 50000"/>
            </a:avLst>
          </a:prstGeom>
          <a:noFill/>
          <a:ln w="38100">
            <a:solidFill>
              <a:srgbClr val="008000"/>
            </a:solidFill>
            <a:round/>
          </a:ln>
        </p:spPr>
        <p:txBody>
          <a:bodyPr wrap="none" anchor="ctr"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649" name="Text Box 25"/>
          <p:cNvSpPr txBox="1">
            <a:spLocks noChangeArrowheads="1"/>
          </p:cNvSpPr>
          <p:nvPr/>
        </p:nvSpPr>
        <p:spPr bwMode="auto">
          <a:xfrm>
            <a:off x="7299325" y="1789113"/>
            <a:ext cx="137795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 SAU</a:t>
            </a:r>
          </a:p>
        </p:txBody>
      </p:sp>
      <p:sp>
        <p:nvSpPr>
          <p:cNvPr id="26650" name="Text Box 26"/>
          <p:cNvSpPr txBox="1">
            <a:spLocks noChangeArrowheads="1"/>
          </p:cNvSpPr>
          <p:nvPr/>
        </p:nvSpPr>
        <p:spPr bwMode="auto">
          <a:xfrm>
            <a:off x="7086600" y="3124200"/>
            <a:ext cx="1700213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 TRƯỚC</a:t>
            </a:r>
          </a:p>
        </p:txBody>
      </p:sp>
      <p:sp>
        <p:nvSpPr>
          <p:cNvPr id="26651" name="Text Box 27"/>
          <p:cNvSpPr txBox="1">
            <a:spLocks noChangeArrowheads="1"/>
          </p:cNvSpPr>
          <p:nvPr/>
        </p:nvSpPr>
        <p:spPr bwMode="auto">
          <a:xfrm>
            <a:off x="6934200" y="4281488"/>
            <a:ext cx="2212975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XƯƠNG ĐỐT BÀN </a:t>
            </a:r>
          </a:p>
        </p:txBody>
      </p:sp>
      <p:sp>
        <p:nvSpPr>
          <p:cNvPr id="26652" name="Text Box 28"/>
          <p:cNvSpPr txBox="1">
            <a:spLocks noChangeArrowheads="1"/>
          </p:cNvSpPr>
          <p:nvPr/>
        </p:nvSpPr>
        <p:spPr bwMode="auto">
          <a:xfrm>
            <a:off x="6858000" y="5562600"/>
            <a:ext cx="2365375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XƯƠNG ĐỐT NGÓN</a:t>
            </a:r>
          </a:p>
        </p:txBody>
      </p:sp>
      <p:sp>
        <p:nvSpPr>
          <p:cNvPr id="26653" name="AutoShape 29"/>
          <p:cNvSpPr/>
          <p:nvPr/>
        </p:nvSpPr>
        <p:spPr bwMode="auto">
          <a:xfrm>
            <a:off x="6553200" y="5181600"/>
            <a:ext cx="228600" cy="1143000"/>
          </a:xfrm>
          <a:prstGeom prst="rightBrace">
            <a:avLst>
              <a:gd name="adj1" fmla="val 41667"/>
              <a:gd name="adj2" fmla="val 50000"/>
            </a:avLst>
          </a:prstGeom>
          <a:noFill/>
          <a:ln w="38100">
            <a:solidFill>
              <a:srgbClr val="008000"/>
            </a:solidFill>
            <a:round/>
          </a:ln>
        </p:spPr>
        <p:txBody>
          <a:bodyPr wrap="none" anchor="ctr"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6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6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6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6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6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6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6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6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6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6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6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6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2" grpId="0" animBg="1"/>
      <p:bldP spid="26633" grpId="0" animBg="1"/>
      <p:bldP spid="26634" grpId="0" animBg="1"/>
      <p:bldP spid="26635" grpId="0" animBg="1"/>
      <p:bldP spid="26636" grpId="0" animBg="1"/>
      <p:bldP spid="26637" grpId="0" animBg="1"/>
      <p:bldP spid="26638" grpId="0" animBg="1"/>
      <p:bldP spid="26639" grpId="0" animBg="1"/>
      <p:bldP spid="26640" grpId="0" animBg="1"/>
      <p:bldP spid="26641" grpId="0" animBg="1"/>
      <p:bldP spid="26649" grpId="0"/>
      <p:bldP spid="26650" grpId="0"/>
      <p:bldP spid="26651" grpId="0"/>
      <p:bldP spid="26652" grpId="0"/>
      <p:bldP spid="2665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8" y="23884"/>
            <a:ext cx="9150982" cy="6834116"/>
          </a:xfrm>
        </p:spPr>
      </p:pic>
      <p:sp>
        <p:nvSpPr>
          <p:cNvPr id="5" name="Rectangle 4"/>
          <p:cNvSpPr/>
          <p:nvPr/>
        </p:nvSpPr>
        <p:spPr>
          <a:xfrm>
            <a:off x="2438400" y="4876800"/>
            <a:ext cx="4724400" cy="1676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Gãy 1/3 trên xương đùi (P)</a:t>
            </a:r>
            <a:endParaRPr lang="en-US" sz="3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5273" y="31272"/>
            <a:ext cx="7673454" cy="68267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38400" y="4724400"/>
            <a:ext cx="4724400" cy="1828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Gãy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cổ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phẫu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xương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đùi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(T)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4" y="12510"/>
            <a:ext cx="5157716" cy="6876956"/>
          </a:xfrm>
        </p:spPr>
      </p:pic>
      <p:sp>
        <p:nvSpPr>
          <p:cNvPr id="5" name="Rectangle 4"/>
          <p:cNvSpPr/>
          <p:nvPr/>
        </p:nvSpPr>
        <p:spPr>
          <a:xfrm>
            <a:off x="5878287" y="3657600"/>
            <a:ext cx="2808513" cy="1163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Gãy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1/3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xương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chày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(T)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64827"/>
            <a:ext cx="9042400" cy="6781800"/>
          </a:xfrm>
        </p:spPr>
      </p:pic>
      <p:sp>
        <p:nvSpPr>
          <p:cNvPr id="5" name="Rectangle 4"/>
          <p:cNvSpPr/>
          <p:nvPr/>
        </p:nvSpPr>
        <p:spPr>
          <a:xfrm>
            <a:off x="2438400" y="4724400"/>
            <a:ext cx="4724400" cy="1828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Gãy 1/3 dưới xương mác (T)</a:t>
            </a:r>
            <a:endParaRPr lang="en-US" sz="3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XƯƠNG VÙNG TAI (6)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1295400"/>
            <a:ext cx="7874000" cy="4724400"/>
          </a:xfrm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57200"/>
            <a:ext cx="7620000" cy="76200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eaLnBrk="1" hangingPunct="1">
              <a:defRPr/>
            </a:pPr>
            <a:r>
              <a:rPr lang="en-US" sz="2400" b="1" dirty="0" smtClean="0">
                <a:solidFill>
                  <a:schemeClr val="bg1"/>
                </a:solidFill>
                <a:latin typeface="VNI-Cooper" pitchFamily="2" charset="0"/>
              </a:rPr>
              <a:t>   VAÁN ÑEÀ THUAÄT NGÖÕ GIAÛI PHAÃU HOÏC</a:t>
            </a:r>
          </a:p>
        </p:txBody>
      </p:sp>
      <p:sp>
        <p:nvSpPr>
          <p:cNvPr id="39939" name="Text Box 3"/>
          <p:cNvSpPr txBox="1">
            <a:spLocks noChangeArrowheads="1"/>
          </p:cNvSpPr>
          <p:nvPr/>
        </p:nvSpPr>
        <p:spPr bwMode="auto">
          <a:xfrm>
            <a:off x="762000" y="1371600"/>
            <a:ext cx="6096000" cy="369332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      </a:t>
            </a:r>
            <a:r>
              <a:rPr lang="en-US" b="1" dirty="0">
                <a:solidFill>
                  <a:schemeClr val="bg1"/>
                </a:solidFill>
              </a:rPr>
              <a:t>NGUYEÂN TAÉC ÑAËT TEÂN TRONG </a:t>
            </a:r>
            <a:r>
              <a:rPr lang="en-US" b="1" dirty="0" smtClean="0">
                <a:solidFill>
                  <a:schemeClr val="bg1"/>
                </a:solidFill>
              </a:rPr>
              <a:t>GIẢI PHẪU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1219200" y="1905000"/>
            <a:ext cx="4953000" cy="366713"/>
          </a:xfrm>
          <a:prstGeom prst="rect">
            <a:avLst/>
          </a:prstGeom>
          <a:solidFill>
            <a:srgbClr val="FF66CC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 dirty="0">
                <a:solidFill>
                  <a:schemeClr val="bg1"/>
                </a:solidFill>
              </a:rPr>
              <a:t>NT 2 : </a:t>
            </a:r>
            <a:r>
              <a:rPr lang="en-US" b="1" dirty="0" err="1">
                <a:solidFill>
                  <a:schemeClr val="bg1"/>
                </a:solidFill>
                <a:latin typeface="VNI-Brush" pitchFamily="2" charset="0"/>
              </a:rPr>
              <a:t>ñaët</a:t>
            </a:r>
            <a:r>
              <a:rPr lang="en-US" b="1" dirty="0">
                <a:solidFill>
                  <a:schemeClr val="bg1"/>
                </a:solidFill>
                <a:latin typeface="VNI-Brush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-Brush" pitchFamily="2" charset="0"/>
              </a:rPr>
              <a:t>teân</a:t>
            </a:r>
            <a:r>
              <a:rPr lang="en-US" b="1" dirty="0">
                <a:solidFill>
                  <a:schemeClr val="bg1"/>
                </a:solidFill>
                <a:latin typeface="VNI-Brush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-Brush" pitchFamily="2" charset="0"/>
              </a:rPr>
              <a:t>theo</a:t>
            </a:r>
            <a:r>
              <a:rPr lang="en-US" b="1" dirty="0">
                <a:solidFill>
                  <a:schemeClr val="bg1"/>
                </a:solidFill>
                <a:latin typeface="VNI-Brush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-Brush" pitchFamily="2" charset="0"/>
              </a:rPr>
              <a:t>daïng</a:t>
            </a:r>
            <a:r>
              <a:rPr lang="en-US" b="1" dirty="0">
                <a:solidFill>
                  <a:schemeClr val="bg1"/>
                </a:solidFill>
                <a:latin typeface="VNI-Brush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-Brush" pitchFamily="2" charset="0"/>
              </a:rPr>
              <a:t>hình</a:t>
            </a:r>
            <a:r>
              <a:rPr lang="en-US" b="1" dirty="0">
                <a:solidFill>
                  <a:schemeClr val="bg1"/>
                </a:solidFill>
                <a:latin typeface="VNI-Brush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-Brush" pitchFamily="2" charset="0"/>
              </a:rPr>
              <a:t>hoïc</a:t>
            </a:r>
            <a:endParaRPr lang="en-US" b="1" dirty="0">
              <a:solidFill>
                <a:schemeClr val="bg1"/>
              </a:solidFill>
              <a:latin typeface="VNI-Brush" pitchFamily="2" charset="0"/>
            </a:endParaRPr>
          </a:p>
        </p:txBody>
      </p:sp>
      <p:pic>
        <p:nvPicPr>
          <p:cNvPr id="39941" name="Picture 5" descr="cothang"/>
          <p:cNvPicPr>
            <a:picLocks noChangeAspect="1" noChangeArrowheads="1"/>
          </p:cNvPicPr>
          <p:nvPr/>
        </p:nvPicPr>
        <p:blipFill>
          <a:blip r:embed="rId2"/>
          <a:srcRect l="12354" t="6079" r="12354" b="15491"/>
          <a:stretch>
            <a:fillRect/>
          </a:stretch>
        </p:blipFill>
        <p:spPr bwMode="auto">
          <a:xfrm>
            <a:off x="1828800" y="2667000"/>
            <a:ext cx="24384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2" name="Freeform 6"/>
          <p:cNvSpPr/>
          <p:nvPr/>
        </p:nvSpPr>
        <p:spPr bwMode="auto">
          <a:xfrm>
            <a:off x="2209800" y="2971800"/>
            <a:ext cx="762000" cy="2057400"/>
          </a:xfrm>
          <a:custGeom>
            <a:avLst/>
            <a:gdLst>
              <a:gd name="T0" fmla="*/ 0 w 480"/>
              <a:gd name="T1" fmla="*/ 2147483647 h 1296"/>
              <a:gd name="T2" fmla="*/ 2147483647 w 480"/>
              <a:gd name="T3" fmla="*/ 2147483647 h 1296"/>
              <a:gd name="T4" fmla="*/ 2147483647 w 480"/>
              <a:gd name="T5" fmla="*/ 0 h 1296"/>
              <a:gd name="T6" fmla="*/ 2147483647 w 480"/>
              <a:gd name="T7" fmla="*/ 0 h 1296"/>
              <a:gd name="T8" fmla="*/ 0 w 480"/>
              <a:gd name="T9" fmla="*/ 2147483647 h 12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0"/>
              <a:gd name="T16" fmla="*/ 0 h 1296"/>
              <a:gd name="T17" fmla="*/ 480 w 480"/>
              <a:gd name="T18" fmla="*/ 1296 h 129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0" h="1296">
                <a:moveTo>
                  <a:pt x="0" y="444"/>
                </a:moveTo>
                <a:lnTo>
                  <a:pt x="480" y="1296"/>
                </a:lnTo>
                <a:lnTo>
                  <a:pt x="480" y="0"/>
                </a:lnTo>
                <a:lnTo>
                  <a:pt x="384" y="0"/>
                </a:lnTo>
                <a:lnTo>
                  <a:pt x="0" y="444"/>
                </a:lnTo>
                <a:close/>
              </a:path>
            </a:pathLst>
          </a:custGeom>
          <a:solidFill>
            <a:srgbClr val="00FF00">
              <a:alpha val="38823"/>
            </a:srgbClr>
          </a:solidFill>
          <a:ln w="9525">
            <a:solidFill>
              <a:srgbClr val="00FF00"/>
            </a:solidFill>
            <a:rou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9943" name="Freeform 7"/>
          <p:cNvSpPr/>
          <p:nvPr/>
        </p:nvSpPr>
        <p:spPr bwMode="auto">
          <a:xfrm>
            <a:off x="6019800" y="2971800"/>
            <a:ext cx="762000" cy="2057400"/>
          </a:xfrm>
          <a:custGeom>
            <a:avLst/>
            <a:gdLst>
              <a:gd name="T0" fmla="*/ 0 w 480"/>
              <a:gd name="T1" fmla="*/ 2147483647 h 1296"/>
              <a:gd name="T2" fmla="*/ 2147483647 w 480"/>
              <a:gd name="T3" fmla="*/ 2147483647 h 1296"/>
              <a:gd name="T4" fmla="*/ 2147483647 w 480"/>
              <a:gd name="T5" fmla="*/ 0 h 1296"/>
              <a:gd name="T6" fmla="*/ 2147483647 w 480"/>
              <a:gd name="T7" fmla="*/ 0 h 1296"/>
              <a:gd name="T8" fmla="*/ 0 w 480"/>
              <a:gd name="T9" fmla="*/ 2147483647 h 12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0"/>
              <a:gd name="T16" fmla="*/ 0 h 1296"/>
              <a:gd name="T17" fmla="*/ 480 w 480"/>
              <a:gd name="T18" fmla="*/ 1296 h 129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0" h="1296">
                <a:moveTo>
                  <a:pt x="0" y="444"/>
                </a:moveTo>
                <a:lnTo>
                  <a:pt x="480" y="1296"/>
                </a:lnTo>
                <a:lnTo>
                  <a:pt x="480" y="0"/>
                </a:lnTo>
                <a:lnTo>
                  <a:pt x="384" y="0"/>
                </a:lnTo>
                <a:lnTo>
                  <a:pt x="0" y="444"/>
                </a:lnTo>
                <a:close/>
              </a:path>
            </a:pathLst>
          </a:custGeom>
          <a:solidFill>
            <a:srgbClr val="00FF00">
              <a:alpha val="38823"/>
            </a:srgbClr>
          </a:solidFill>
          <a:ln w="9525">
            <a:solidFill>
              <a:srgbClr val="00FF00"/>
            </a:solidFill>
            <a:rou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9944" name="Text Box 8"/>
          <p:cNvSpPr txBox="1">
            <a:spLocks noChangeArrowheads="1"/>
          </p:cNvSpPr>
          <p:nvPr/>
        </p:nvSpPr>
        <p:spPr bwMode="auto">
          <a:xfrm>
            <a:off x="5029200" y="5715000"/>
            <a:ext cx="2209800" cy="366713"/>
          </a:xfrm>
          <a:prstGeom prst="rect">
            <a:avLst/>
          </a:prstGeom>
          <a:solidFill>
            <a:srgbClr val="0000FF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>
                <a:solidFill>
                  <a:schemeClr val="bg1"/>
                </a:solidFill>
              </a:rPr>
              <a:t>     </a:t>
            </a:r>
            <a:r>
              <a:rPr lang="en-US" b="1">
                <a:solidFill>
                  <a:schemeClr val="bg1"/>
                </a:solidFill>
              </a:rPr>
              <a:t> CÔ THANG</a:t>
            </a: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9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9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9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9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2" grpId="0" bldLvl="0" animBg="1"/>
      <p:bldP spid="39943" grpId="0" bldLvl="0" animBg="1"/>
      <p:bldP spid="39944" grpId="0" bldLvl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382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PHÂN LOẠI</a:t>
            </a:r>
            <a:endParaRPr lang="en-CA" dirty="0" smtClean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117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1" dirty="0" smtClean="0">
                <a:solidFill>
                  <a:schemeClr val="tx2"/>
                </a:solidFill>
              </a:rPr>
              <a:t>THEO HÌNH THỂ NGOÀI</a:t>
            </a:r>
            <a:endParaRPr lang="en-CA" b="1" dirty="0" smtClean="0">
              <a:solidFill>
                <a:schemeClr val="tx2"/>
              </a:solidFill>
            </a:endParaRPr>
          </a:p>
          <a:p>
            <a:pPr>
              <a:defRPr/>
            </a:pPr>
            <a:r>
              <a:rPr lang="en-US" b="1" dirty="0" err="1" smtClean="0">
                <a:solidFill>
                  <a:schemeClr val="tx2"/>
                </a:solidFill>
              </a:rPr>
              <a:t>Xương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dài</a:t>
            </a:r>
            <a:r>
              <a:rPr lang="en-US" b="1" dirty="0">
                <a:solidFill>
                  <a:schemeClr val="tx2"/>
                </a:solidFill>
              </a:rPr>
              <a:t>:</a:t>
            </a:r>
            <a:endParaRPr lang="en-CA" b="1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C7B52F-7D42-4E52-B2E2-38691A8EA1E9}" type="slidenum">
              <a:rPr lang="en-US" smtClean="0"/>
              <a:t>60</a:t>
            </a:fld>
            <a:endParaRPr lang="en-US" dirty="0"/>
          </a:p>
        </p:txBody>
      </p:sp>
      <p:pic>
        <p:nvPicPr>
          <p:cNvPr id="32780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43263" y="2478088"/>
            <a:ext cx="1371424" cy="3434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67725" y="2198688"/>
            <a:ext cx="1335704" cy="3487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6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79193" y="1973263"/>
            <a:ext cx="1614576" cy="3734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8423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PHÂN LOẠI</a:t>
            </a:r>
            <a:endParaRPr lang="en-CA" dirty="0" smtClean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292725"/>
          </a:xfrm>
        </p:spPr>
        <p:txBody>
          <a:bodyPr/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THEO HÌNH THỂ NGOÀI</a:t>
            </a:r>
            <a:endParaRPr lang="en-CA" b="1" dirty="0">
              <a:solidFill>
                <a:schemeClr val="tx2"/>
              </a:solidFill>
            </a:endParaRPr>
          </a:p>
          <a:p>
            <a:pPr>
              <a:defRPr/>
            </a:pPr>
            <a:r>
              <a:rPr lang="en-US" b="1" dirty="0" err="1" smtClean="0">
                <a:solidFill>
                  <a:schemeClr val="tx2"/>
                </a:solidFill>
              </a:rPr>
              <a:t>Xương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ngắn</a:t>
            </a:r>
            <a:r>
              <a:rPr lang="en-US" b="1" dirty="0" smtClean="0">
                <a:solidFill>
                  <a:schemeClr val="tx2"/>
                </a:solidFill>
              </a:rPr>
              <a:t>:</a:t>
            </a:r>
            <a:endParaRPr lang="en-CA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5A4939-672B-4551-9F31-15CF9C002D8F}" type="slidenum">
              <a:rPr lang="en-US" smtClean="0"/>
              <a:t>61</a:t>
            </a:fld>
            <a:endParaRPr lang="en-US" dirty="0"/>
          </a:p>
        </p:txBody>
      </p:sp>
      <p:pic>
        <p:nvPicPr>
          <p:cNvPr id="33801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2462213"/>
            <a:ext cx="2009887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9" name="Picture 2" descr="http://images.tuoitre.vn/tianyon/ImageView.aspx?ThumbnailID=68723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0475" y="1879600"/>
            <a:ext cx="2127854" cy="428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PHÂN LOẠI</a:t>
            </a:r>
            <a:endParaRPr lang="en-CA" dirty="0" smtClean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b="1" dirty="0">
                <a:solidFill>
                  <a:schemeClr val="tx2"/>
                </a:solidFill>
              </a:rPr>
              <a:t>THEO HÌNH THỂ NGOÀI</a:t>
            </a:r>
            <a:endParaRPr lang="en-CA" b="1" dirty="0">
              <a:solidFill>
                <a:schemeClr val="tx2"/>
              </a:solidFill>
            </a:endParaRPr>
          </a:p>
          <a:p>
            <a:pPr>
              <a:defRPr/>
            </a:pPr>
            <a:r>
              <a:rPr lang="en-US" b="1" dirty="0" err="1" smtClean="0">
                <a:solidFill>
                  <a:schemeClr val="tx2"/>
                </a:solidFill>
              </a:rPr>
              <a:t>Xương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dẹt</a:t>
            </a:r>
            <a:r>
              <a:rPr lang="en-US" b="1" dirty="0">
                <a:solidFill>
                  <a:schemeClr val="tx2"/>
                </a:solidFill>
              </a:rPr>
              <a:t>:</a:t>
            </a:r>
            <a:endParaRPr lang="en-CA" dirty="0">
              <a:solidFill>
                <a:schemeClr val="tx2"/>
              </a:solidFill>
            </a:endParaRPr>
          </a:p>
          <a:p>
            <a:pPr>
              <a:defRPr/>
            </a:pP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01685A-7BB2-41E9-AE7D-AE8E29BF06FA}" type="slidenum">
              <a:rPr lang="en-US" smtClean="0"/>
              <a:t>62</a:t>
            </a:fld>
            <a:endParaRPr lang="en-US" dirty="0"/>
          </a:p>
        </p:txBody>
      </p:sp>
      <p:pic>
        <p:nvPicPr>
          <p:cNvPr id="34829" name="Picture 2" descr="http://yhvn.vn/sites/default/files/u/u584/image005_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01950" y="2373313"/>
            <a:ext cx="3263900" cy="3604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Left Arrow 6"/>
          <p:cNvSpPr/>
          <p:nvPr/>
        </p:nvSpPr>
        <p:spPr>
          <a:xfrm>
            <a:off x="2676525" y="4583113"/>
            <a:ext cx="722313" cy="4492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pic>
        <p:nvPicPr>
          <p:cNvPr id="34827" name="Picture 4" descr="http://yhvn.vn/sites/default/files/u/u584/image006_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9075" y="3187700"/>
            <a:ext cx="2462213" cy="2789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5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92950" y="2365375"/>
            <a:ext cx="1328738" cy="3466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PHÂN LOẠI</a:t>
            </a:r>
            <a:endParaRPr lang="en-CA" dirty="0" smtClean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76400"/>
            <a:ext cx="9144000" cy="33528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  <a:defRPr/>
            </a:pPr>
            <a:r>
              <a:rPr lang="en-US" b="1" dirty="0">
                <a:solidFill>
                  <a:schemeClr val="tx2"/>
                </a:solidFill>
              </a:rPr>
              <a:t>THEO HÌNH THỂ NGOÀI</a:t>
            </a:r>
            <a:endParaRPr lang="en-CA" b="1" dirty="0">
              <a:solidFill>
                <a:schemeClr val="tx2"/>
              </a:solidFill>
            </a:endParaRPr>
          </a:p>
          <a:p>
            <a:pPr>
              <a:defRPr/>
            </a:pPr>
            <a:r>
              <a:rPr lang="en-US" b="1" dirty="0" err="1" smtClean="0">
                <a:solidFill>
                  <a:schemeClr val="tx2"/>
                </a:solidFill>
              </a:rPr>
              <a:t>Xương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bất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định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hình</a:t>
            </a:r>
            <a:r>
              <a:rPr lang="en-US" b="1" dirty="0" smtClean="0">
                <a:solidFill>
                  <a:schemeClr val="tx2"/>
                </a:solidFill>
              </a:rPr>
              <a:t>:</a:t>
            </a: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vi-VN" dirty="0" smtClean="0">
                <a:solidFill>
                  <a:schemeClr val="tx2"/>
                </a:solidFill>
              </a:rPr>
              <a:t>Cấu tạo như xương dẹt nhưng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hình</a:t>
            </a:r>
            <a:r>
              <a:rPr lang="vi-VN" dirty="0" smtClean="0">
                <a:solidFill>
                  <a:schemeClr val="tx2"/>
                </a:solidFill>
              </a:rPr>
              <a:t> dạng không theo </a:t>
            </a:r>
            <a:r>
              <a:rPr lang="en-US" dirty="0" err="1" smtClean="0">
                <a:solidFill>
                  <a:schemeClr val="tx2"/>
                </a:solidFill>
              </a:rPr>
              <a:t>hình</a:t>
            </a:r>
            <a:r>
              <a:rPr lang="vi-VN" dirty="0" smtClean="0">
                <a:solidFill>
                  <a:schemeClr val="tx2"/>
                </a:solidFill>
              </a:rPr>
              <a:t> dáng nhất định nào cả như: xương hàm trên, xương hàm dưới</a:t>
            </a:r>
            <a:r>
              <a:rPr lang="en-US" dirty="0" smtClean="0">
                <a:solidFill>
                  <a:schemeClr val="tx2"/>
                </a:solidFill>
              </a:rPr>
              <a:t>.</a:t>
            </a:r>
          </a:p>
          <a:p>
            <a:pPr>
              <a:defRPr/>
            </a:pPr>
            <a:r>
              <a:rPr lang="en-US" b="1" dirty="0" err="1" smtClean="0">
                <a:solidFill>
                  <a:schemeClr val="tx2"/>
                </a:solidFill>
              </a:rPr>
              <a:t>Xương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vừng</a:t>
            </a:r>
            <a:r>
              <a:rPr lang="en-US" b="1" dirty="0" smtClean="0">
                <a:solidFill>
                  <a:schemeClr val="tx2"/>
                </a:solidFill>
              </a:rPr>
              <a:t>: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xương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bánh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chè</a:t>
            </a:r>
            <a:r>
              <a:rPr lang="en-US" dirty="0">
                <a:solidFill>
                  <a:schemeClr val="tx2"/>
                </a:solidFill>
              </a:rPr>
              <a:t>.</a:t>
            </a:r>
            <a:endParaRPr lang="en-CA" dirty="0">
              <a:solidFill>
                <a:schemeClr val="tx2"/>
              </a:solidFill>
            </a:endParaRPr>
          </a:p>
          <a:p>
            <a:pPr>
              <a:defRPr/>
            </a:pP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9257D1-BB84-4A8E-9460-EFCDF344C157}" type="slidenum">
              <a:rPr lang="en-US" smtClean="0"/>
              <a:t>63</a:t>
            </a:fld>
            <a:endParaRPr lang="en-US" dirty="0"/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63F44C-6860-4CF9-BA69-E98A461C19F4}" type="slidenum">
              <a:rPr lang="en-US" smtClean="0"/>
              <a:t>64</a:t>
            </a:fld>
            <a:endParaRPr lang="en-US" dirty="0"/>
          </a:p>
        </p:txBody>
      </p:sp>
      <p:sp>
        <p:nvSpPr>
          <p:cNvPr id="36867" name="AutoShape 2" descr="data:image/jpeg;base64,/9j/4AAQSkZJRgABAQAAAQABAAD/2wCEAAkGBxQTEhUUExQWFhMWFxoUFxYXGBcXGBgXFhgZFxYXFxgYHCggGBolGxcVITEiJikrLjAuGB8zODMsNyguLiwBCgoKDAwNDg8PDisZFBkrKyw3KywsKysrKysrLCwrKzcrLCssLCsrKyssNywrKysrNysrKysrKysrKysrKysrK//AABEIAMsA+AMBIgACEQEDEQH/xAAcAAEAAgMBAQEAAAAAAAAAAAAABAYDBQcCAQj/xABEEAABAwIEAgcECAQEBQUAAAABAAIRAyEEEjFBBVEGEyJhcYGRMkKh8AcUUrHB0eHxIzOCkhVjcqJTYrLC0iQlQ1SD/8QAFQEBAQAAAAAAAAAAAAAAAAAAAAH/xAAWEQEBAQAAAAAAAAAAAAAAAAAAEQH/2gAMAwEAAhEDEQA/AO4oiICIiAiIgIiICiV+J0WHK+tTa7k57Wn0JWLj73DD1MpyuIyh24zkNkd916bwegGBgpUw0CB2W766i87zqgmtcCJBkG4I0X1VOoP8PeHNkYR7g11PUUnO99n2W7uGkAkRvbEBERAREQEREBERAREQEREBERAREQEREBERBHxuNp0m5qjg0aDUknWGgXcbGwWvb0ipESG1Yhzv5ZFmyTY3FhvGoUctFfE1/wDJDaTP9TgKlX1Bpt/pUx9BvUVG5YJYWuDT2rg3BG+pBQS+HY+nXptq0nh9NwkOHzY9ykrm/wBF7CxxDScrw9zgSbkOAa4g+9qCRr3iI6QgIiICIiCBx0xQqHkM39pB/BT1B42Joubu8tYP6nAfC58lOQarpJhesoPEAwCYNwbERHmvHRHH9dhKTiZcBkce9hyz4mAfNbao2QQqv0NeKdTE4eIDXh7Li7SAD6Q3+4ILUiIgIiBAREQEREBERAREQEREBERAREQEREFd4N/MrczXqDwvH4KRjqAql7M9Zjnsc1j2nK0RLSGlvvAjNDvLS0fhwjE4lhm1UPbNrPY0yOYmR/SV449xTqSS4VHOMijTaey8m+Y5TmtmIgmOzaJCCqfRZiRTrvw74Di0upi8ntQ9rZ5ZQYmbx7q6guMuwdQRVDgHA9aXNN2uubOdcm9zvf7UK+8H6VE5WV2EOygl7R2TzJA9nX79IRFpRRhj6cTnaAftHL/1Qvf1unE52xzzD80VmQlQjxNhgMzVCdMgLh5v9keZXkUH1f5wDWf8IHNPLrHf9otzJQfKE1agqERSZ/L5ucZBqEbCLN8SdwtgiICpeIHVcVpOBgPBpkD3pYTB7wWtOwjmroqR0mq5MbhH/wCcG307RDfI9rRBd0REBERAREQEREBERAREQEREBERAREQEREGi42zq61KuNHfwH+ZmmfI5m/8A6LYcQwYqM0E7fkvfFMGK1J9M7ix+y4XY4d4cAfJeeE1i+ixzozZRmiYze9E3iZQVLE8NLTIs28gi1pj7/ivGEwLS1tRtp7UaEEnMbCw1j0Vu4hhwRMfOxWgqUcpIAbGsEW8Re0AeXwRG6wDIaW6bT3fipYwVOxLWk8yAStbga9svqOe0z5fALa0NLEx3orKiIgIiICofT2nDqTrdio1wnnmBkcyI+4K+Kh9Nmy+iyDLqjbi8HM0W9bnlKC+IiICIiAiIgIiICIiAiIgIiICIiAiIgIiIC1uEeW16lM+yYqN7s0gi55tK2S03HmZHUq4sWOyO5FlQjX+oN9UG3qNkELU4vBj8uYE3C21N8gEbrzVpgjv2QVai4h3IgiTzG/gNb+CsGCcS2R8+K1WOokSfXl8wfgpXCX5RJ1NiOQEn80G2D19C+ogIiIPL3QFTOLQ/G4ZpvFQOHduT/tA8VbcY+APiqZRE8VpAzOVzradljtTuZIQXtERAREQEREBERAREQEREBERAREQEREBERAWPE0A9jmOEtcC0juIhZEQQeGEgGmTOQxPO0371OWr4lmp1adYHsWpVW7ZXHsPA5tcYPc48gtoggOpy8g6GRfvgj4qKaeWQPMQNLiPgCtjXb2mnyK+MpDOTzE/qgy0Hy0L3Ki4DQtjQ22ss9enItYi4QZEXim+QvtM20hBGxIJMba+nyFVaY/8AdaRO9N4Hm0n7h9/JXVU3jTHU8dhqoaSM+QwCYDuxJjQQ65QXJERAREQEREBERAREQEREBERAREQEREBERAREQY69EPa5rtHAg+BWDhVVxpgPjO0ljiNy0xmjbMIdH/Mpa19KWYh492qwVB/qZDH+rTT9CgnOYDqkXXpEGKmIc7vg/h5LKvkXlfUEN7yx4j2Sb9yk09/FReK2ZI1BC+8MbDSdZM7/AIoJiqPT7CvNAvp+3T7Y190ztfkrcofEKQcIIBBkd/kg98MxYrUadUaVGNeP6gD+KkqrdBMRlZVwhs7DVC1sn2qTyXU3Du1b/SrSgIiICIiAiIgIiICIiAiIgIiICLxVqBoJcQANSTAHmVEwnFqVR5psdLoLhYgOaCA4tJEOAJAkc0E5ERAREQFC4k8N6t5917WnwqHJ97mnyU1R8fQz03sPvNI8JFigkIo3DcT1lGnU+2xr/wC5oKklAREQYcVGUyvNMQy/I/PcveJ9k+Cj4p4DWg6RproNEEqieyJ1hfK1OQlMwACbrIgpfSXDvwlVmOpNLso6uuwG76RInuzAgEH9VXumPS5z6lKphqj+pDS4ZXOaC5olxeAQTBc1uU2lp5rqb2AggiQbELj3TToq/C1AaZ/9O8uFMH3Xvu6k4nY+7Pe20CSJnRzpPjquLp0G4htRrhGZ9JsQKecvOUglw5TcnuVi4z0tq4YUXvDH03VqlGoAC12VjyzrWnMb2Jyx52XO+jnEfq+KpvLS1wztIyyTIyki9zpre99VZONYh+M6tobmmowtJIkBwdrGwAcTt6oLu3pOx1Z9KlSqVOrf1b3NywHRJAzOEgaE81IfxsUy0YhvVB5IYScwJAJymB2XEAkC+nNaP6NaQ6jONXzUJ1lzzmcZ9Pv3VurUWugOAIBDhN4I0PiivNDFMf7LgbTGhAOhINxoVq6vSzBtqGk7EUw8ayTlG13xlB8+a1fHK1I4yhnaHZiaLp+w4EgGNRnAN9NVZqGBpsaWtY0NNiABB8eaDwOKUTpVpmdAHNJPgAVnoV2vGZjg5txIvcGCPEGy1NHo1QbUJbTa2nljq2yGZi6S7IDl5bLQcUwDKGJpNpVeqp1XltZge64cJzGTIdLQA7vjSQgt1fiVJjspd2gJLWgucBe5DQSBY3PJZ8PXbUaHscHMcJa5pkEHcELDw7h1Og0tpMDQTmOpLnHUuJu495VO4o36pig6nUdTpV6radVg0LqrwzrGfYdmIkjme4gLbiOKNa4ta19RzfaFNubLv2joD3a9yzYbGsezO1wyiZJtljUOBu0jcFe8Nh202hrAA0bfeTzJNyTqqnW4cPr1NrXRTq5uuZPtiiM1L/d6gEaINvicRVqA1KPYa0dl7wT1mhsybU7Dte0RMQLmncd+kF2elQptdTqOIbVH2STHZeW3EXkAG+0K/wDE3wyOf4XXIOkjAcbRsZgkkR7sBtvEAIjYdNq7nYaiA5+epVAkVHkloYXOgvfGzT3W3W/+jiiX1Ktd3/Co0myZMQajr6mZZz0VU45jxUqYVoGYsoVntbzfUIpMmdAIJ8Aug/R9g208KS0QH1HO8mxSHwpj1QWZERFEREBfHGy+rDi3RTeeTSfQFBD6NAfVKEGR1TCI0u0adynVjoOag8AMYWjO1Jmv+kb7+KmNqZjbbUeKDMiIgx4gjKZUB7M7xBtp6ax8VNxRERzUfBUyCSfD8oQSKpgtjRZlGre0FJQFF4nw+nXpOpVWh9N4gg+oPcQbypSIOQcY4ZiOHVQ7LTr0xam+sDNwRlLmkR5zJmFqv8Rr1HAUYpvb2mtot6o5iHMkue4l8ZiMotc6gX7bjcIyqwsqNDmuEEESCuZdIOiBw5mmM1An2SMxbeQASZ5QQRcDxRGx6OYw4WiMxbTDKbSadU9W97sv8T2oBgyRG25VkZxp5phxaA42AEwbTrouc4Hi76RABqMJ+y8vZmBDR2KgMDtDeFdcNSZUaHuDc9pmllIJ2IB7+9BXOMcSGeo00nPqGmMjqZ0yvzPIZq4tdTAJF7OF10bh2MD6WeQdSS248uahYThzQ4OhotAIa0QN2AAaa6eN1OPDKUyGAE65ZbPjlhFYTxdpYXsaSO+3oNVzfpbxJvW4hr6bnvdSaGwAAw5pzkmSYhtgLDNzXTDwxsRLo5Z3x59q60lXANZWzPa15y9W3sNDWtnMWgX13OplBtcDxNppNJILhTDnX3yyfxXOOkfHGVnkPDs7XsNMNuM0y/OJsQ0SDFhmOy6GeANmWve1sRl7LhHcXAkeqiv6K4drxVyS6e2XEnMIDSCDOwBjmERtamNbEyIgPJ7olc9wvG2f4vSBzRlcxtxlGZjiQRz7LINovztd6nCD7jrRAlrS6Nm5ib23IJ71Aw3AKQrZnNbnyloOhGpBBA1ubx4aIqZxXHtIsZGnfe5+Eeq427iDauLdUcbABreTbz33m3PXeF0fjdFzabg6ocskE5Wh8csw5xd0beC51hME1tR2UAkGxPs6zFtbHn90oidg8S8Yis4MGXq2U25oGRrQYtvPaJAPdO46Z9HtNwwFHOSZDnNJ1yOe5zCfFpB81y/D4MuzBpvWe2n1hue2/q9BpryA/DuFCkGNa1ohrQGgcgBAQx7RERRERAXisyWkcwR6he0QaLo88nB0gfaawMeORZ2XfEFbPh9OGrVYP+DiKtI+zUPWsnTtnt67h8z/AK281sqFTKSD+6CakrCcQNrnksFSraJ8TO5P3IMeMqSYHryupTABA1i8qPg6XvHx9F9bUsTBkm2hgc/BBlpMl2b08NApKxUtO/Ur6+peBqgyIiICx1qIeIcJHLyj8VkRBTOPdDW1LtiJvIBI3MTY+B+ErBwjrGDqqkZ2WkE3adDe+hv4gq8x3KHiMODqLm2awP6IItF+kkDxU6lX56c1BOB1AMxz9Qj6+WBdvedL8+Y+5Bt1rsbQl062717GK8fDf9kqEn4WQScM7sgclkIUClVAOony3UqpiQ0SUGYLV4h3bLgTABEd9hy/WykVMWCLWnc2PfbktRiqmoJi9r3Pkgq3TLGaAG4mRzsb2Pd9yquB7FIuAvDnCbF3j4n8Od9rx2qC9xIJ2DTqCJAMT7M+Zv4LBRpEMbcRAnn5Wv3ohwGkTVwtO5P1imb6AMOcgHV3su15crLtC4r9e+r1KVYNltGq17wI9m7HW1nKT6eMdjwWMZWptqUnB7HCWuBkEIYzoiIoiIgIiINT0kwDqtLNT/nUz1lPaSBdhPJwlvmDssOAxja9IOae1HZ5ny2OvmFvFTeMUH4Oo6s0E4Zzi92WZovfJeSN6ZcZn3STNkG7pUH5tLC0bHn+c/opbcIIM6HYKv4XpSx8BrwQRIjWOek/utlTxAdfMCNZka/OyCZWrtDeyezv5ph2lwzDy7/FRWO2i2t1IOLJEGI0+figkvrRG5PL4rwHtYCSZIUZryJvrF991hGIiLA6m8fM3QTm53GZgbd6lQtYeImbQgxZPaB8v0QbRFEp4vnpzWVldsWKDKe5YKtXZfauhIMc1ge8TJsfvQfKhGs3+4rGauxgi1j8Pn8l4e8T8BHJeXM3mRvsgyMY0+zb46LJ1R95w+fFQqdjIce4awf28t16fidjb4x4eo9e9By7iHTTE0MRUbVlrmvINNzW5IFtQcxkEHMD66G94DH9YylWOZratMVAHQHNLpsSCAdJFhYhSa9DNBc1r8uhc0GPWSP3WoxgquJL5PfIkAad4P3eSI2FbHm7W6eebWx08OSgYzFBrTNyQXcttgDPry8Fie50XkbDKb/kPnktVjMO54yzEG8bzYFBocRVLg4RIJzTYWA1NvHxvyMTMJiJAHNvLS2w8/is1LCMB9mTE+U6yddB3W71GfSAMxJ+0Ztra29yf1QSMQwOaRO0HUyDr+Pp3qV9G/FRhMU7C1HRRr9qlJsKkxl0sSJHi0cwtZh6pbUFMknMC5pJsC2JBG1oJPitb0kggA+1IhxtlzD2p8WiT3jkg/QCLV9Fsaa2Dw9R13PpMLjzOUSfMyviK2qIiD5C+oiAvhC+og0GN6H4V8llPqXn36PYM8y0dk+YWoo9FsVTkMq03CbSXstt2Q1wDvhYWV2RBSX8G4g24fSd3Bxnb7TB37qJWxGOp+1h6hEz2WhxiSPccYt46+K6BK+oOanjmJM5aFadgKVXT+2y9/XMX/8AVrHn2CBHnf4/eujog5oeJ4hv8yhWaNgaT763BAPf8lfcP0qZN7OE2Mgjy1G+q6UouO4dSrCKtJlQcntDvSRZEVFnSKkfegjaD66fBTaHHKZtO9zAHwnXuWXFdBMG67abqZ/y3uaP7ZLfgtJj/o9qC9DEZiNqwg76PZ5e7zQWSjj2ONnTt3frss5qTuPn91z+rwDiNP8A+DOBvTqU3aaWcWE8vCVFPEsVQH8anXbl+010W/5vZ+O6Dorqg30mw8R3qHisWBaR3n3dNL7KnYXpe1wh0gG8tdNucz47bLHV4qyo4w/s22zRM/j958wsWJ480Ewb9+ncdZjVZ8Pj21Gh17+EnTkdPnRVNmJYLzrtB9SbRqLT3KRhscwAQ4WvNxt6H51QWp2JE6iw8r+E/PnOV2LbAJOvdYfkqzS4ywj2r3kS4+g315pX4m3UGfA6xe/7boN7XbTdvfXQ6/a+f1UJ2FjdpOwIuRE7QZ+QtO/iwGoBm1nEkAnQADWe7mvlPHO0Ib4SWmdr7GL+iDZf4ex8kvAN82lu6IMW/G60fSPhppNFVtVuQAS1wguvFjNz+Q5GZb+ItbYaA3MwPA8v07lp8fVpOIPZOwcbQdbE7fgIsCg12Irnr6Z0aNDFwXSI57Db8V44vh31HZWDtOeGBguM5hrGi+pJB8ALc8WKAc9hac2t8wEFpBl28DtfndW3oBhHYnGh5ANHDAvnnUeIZ4mC8+Q5oOmcE4eMPh6VEGerY1k8yBBPrK+qaiKIiICIiAiIgIiICIiAiIgIiICIiAiIg1XE+jeFr/zaFNx+1GV39zYPxVaxv0ZUCP4VarS0sctRojYSM3xV6RBzN/0Vv0GMtyNEf+d/NQsR9GeLE5K1F/InPTIjwDgdl1lEI44/oFxATAYfCtrrrLRfT4qM3oXxFtjRJA0DalICPXX52XbERI4hW6L8TBtQdE6l1JxGwJAdsP2XkdHuJafV6ggajIZN5OvZ8vhJXcUQjhzuifECB/BqWBN8lzIIae1f0271Ed0M4hUcZw75N5JYNhbMXdy74iEci4T9E9Z0HEVm027tp9txvPtEBoPkV0zgXBaOEpClQblaDJkyXOMAucdzYegWxRFEREH/2Q=="/>
          <p:cNvSpPr>
            <a:spLocks noChangeAspect="1" noChangeArrowheads="1"/>
          </p:cNvSpPr>
          <p:nvPr/>
        </p:nvSpPr>
        <p:spPr bwMode="auto">
          <a:xfrm>
            <a:off x="115888" y="-144463"/>
            <a:ext cx="228600" cy="30480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9400" y="3705225"/>
            <a:ext cx="2244725" cy="245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7475" y="127000"/>
            <a:ext cx="2222500" cy="278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45075" y="706438"/>
            <a:ext cx="4098925" cy="482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Picture 8" descr="http://img.tintuc.vietgiaitri.com/2012/4/1/viem-gan-banh-che-32abe0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39975" y="977900"/>
            <a:ext cx="3021013" cy="402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62000" y="457200"/>
            <a:ext cx="7620000" cy="762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2400" b="1" dirty="0" smtClean="0">
                <a:solidFill>
                  <a:schemeClr val="bg1"/>
                </a:solidFill>
                <a:latin typeface="VNI-Cooper" pitchFamily="2" charset="0"/>
              </a:rPr>
              <a:t>   VAÁN ÑEÀ THUAÄT NGÖÕ GIAÛI PHAÃU HOÏC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742950" y="1390411"/>
            <a:ext cx="6096000" cy="369332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      </a:t>
            </a:r>
            <a:r>
              <a:rPr lang="en-US" b="1" dirty="0">
                <a:solidFill>
                  <a:schemeClr val="bg1"/>
                </a:solidFill>
                <a:latin typeface="VNI-Brush" pitchFamily="2" charset="0"/>
              </a:rPr>
              <a:t>NGUYEÂN TAÉC ÑAËT TEÂN TRONG </a:t>
            </a:r>
            <a:r>
              <a:rPr lang="en-US" b="1" dirty="0" smtClean="0">
                <a:solidFill>
                  <a:schemeClr val="bg1"/>
                </a:solidFill>
              </a:rPr>
              <a:t>GIẢI PHẪU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219200" y="1905000"/>
            <a:ext cx="4953000" cy="366713"/>
          </a:xfrm>
          <a:prstGeom prst="rect">
            <a:avLst/>
          </a:prstGeom>
          <a:solidFill>
            <a:srgbClr val="FF66CC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 dirty="0">
                <a:solidFill>
                  <a:schemeClr val="bg1"/>
                </a:solidFill>
              </a:rPr>
              <a:t>NT 2 : </a:t>
            </a:r>
            <a:r>
              <a:rPr lang="en-US" b="1" dirty="0" err="1">
                <a:solidFill>
                  <a:schemeClr val="bg1"/>
                </a:solidFill>
                <a:latin typeface="VNI-Brush" pitchFamily="2" charset="0"/>
              </a:rPr>
              <a:t>ñaët</a:t>
            </a:r>
            <a:r>
              <a:rPr lang="en-US" b="1" dirty="0">
                <a:solidFill>
                  <a:schemeClr val="bg1"/>
                </a:solidFill>
                <a:latin typeface="VNI-Brush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-Brush" pitchFamily="2" charset="0"/>
              </a:rPr>
              <a:t>teân</a:t>
            </a:r>
            <a:r>
              <a:rPr lang="en-US" b="1" dirty="0">
                <a:solidFill>
                  <a:schemeClr val="bg1"/>
                </a:solidFill>
                <a:latin typeface="VNI-Brush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-Brush" pitchFamily="2" charset="0"/>
              </a:rPr>
              <a:t>theo</a:t>
            </a:r>
            <a:r>
              <a:rPr lang="en-US" b="1" dirty="0">
                <a:solidFill>
                  <a:schemeClr val="bg1"/>
                </a:solidFill>
                <a:latin typeface="VNI-Brush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-Brush" pitchFamily="2" charset="0"/>
              </a:rPr>
              <a:t>daïng</a:t>
            </a:r>
            <a:r>
              <a:rPr lang="en-US" b="1" dirty="0">
                <a:solidFill>
                  <a:schemeClr val="bg1"/>
                </a:solidFill>
                <a:latin typeface="VNI-Brush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-Brush" pitchFamily="2" charset="0"/>
              </a:rPr>
              <a:t>hình</a:t>
            </a:r>
            <a:r>
              <a:rPr lang="en-US" b="1" dirty="0">
                <a:solidFill>
                  <a:schemeClr val="bg1"/>
                </a:solidFill>
                <a:latin typeface="VNI-Brush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-Brush" pitchFamily="2" charset="0"/>
              </a:rPr>
              <a:t>hoïc</a:t>
            </a:r>
            <a:endParaRPr lang="en-US" b="1" dirty="0">
              <a:solidFill>
                <a:schemeClr val="bg1"/>
              </a:solidFill>
              <a:latin typeface="VNI-Brush" pitchFamily="2" charset="0"/>
            </a:endParaRPr>
          </a:p>
        </p:txBody>
      </p:sp>
      <p:pic>
        <p:nvPicPr>
          <p:cNvPr id="2050" name="Picture 2" descr="C:\Users\USER\Desktop\delt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667000"/>
            <a:ext cx="35814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owchart: Extract 6"/>
          <p:cNvSpPr/>
          <p:nvPr/>
        </p:nvSpPr>
        <p:spPr bwMode="auto">
          <a:xfrm rot="10800000">
            <a:off x="5486400" y="3352800"/>
            <a:ext cx="1752600" cy="1600200"/>
          </a:xfrm>
          <a:prstGeom prst="flowChartExtract">
            <a:avLst/>
          </a:prstGeom>
          <a:solidFill>
            <a:srgbClr val="00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VNI-Helve-Condense" pitchFamily="2" charset="0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5334000" y="5181600"/>
            <a:ext cx="2209800" cy="366713"/>
          </a:xfrm>
          <a:prstGeom prst="rect">
            <a:avLst/>
          </a:prstGeom>
          <a:solidFill>
            <a:srgbClr val="0000FF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   </a:t>
            </a:r>
            <a:r>
              <a:rPr lang="en-US" b="1" dirty="0" smtClean="0">
                <a:solidFill>
                  <a:schemeClr val="bg1"/>
                </a:solidFill>
              </a:rPr>
              <a:t>  CÔ DELTA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 flipH="1">
            <a:off x="1143000" y="3810000"/>
            <a:ext cx="5295900" cy="533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9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533400"/>
            <a:ext cx="7620000" cy="76200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eaLnBrk="1" hangingPunct="1">
              <a:defRPr/>
            </a:pPr>
            <a:r>
              <a:rPr lang="en-US" sz="2400" b="1" dirty="0" smtClean="0">
                <a:solidFill>
                  <a:schemeClr val="bg1"/>
                </a:solidFill>
                <a:latin typeface="VNI-Cooper" pitchFamily="2" charset="0"/>
              </a:rPr>
              <a:t>   VAÁN ÑEÀ THUAÄT NGÖÕ GIAÛI PHAÃU HOÏC</a:t>
            </a:r>
          </a:p>
        </p:txBody>
      </p:sp>
      <p:sp>
        <p:nvSpPr>
          <p:cNvPr id="40963" name="Text Box 3"/>
          <p:cNvSpPr txBox="1">
            <a:spLocks noChangeArrowheads="1"/>
          </p:cNvSpPr>
          <p:nvPr/>
        </p:nvSpPr>
        <p:spPr bwMode="auto">
          <a:xfrm>
            <a:off x="762000" y="1404938"/>
            <a:ext cx="6096000" cy="369332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     </a:t>
            </a:r>
            <a:r>
              <a:rPr lang="en-US" dirty="0" smtClean="0">
                <a:solidFill>
                  <a:schemeClr val="bg1"/>
                </a:solidFill>
              </a:rPr>
              <a:t>NGUYÊN TẮC NỀN TẢNG TRONG GPH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1219200" y="1905000"/>
            <a:ext cx="4953000" cy="366713"/>
          </a:xfrm>
          <a:prstGeom prst="rect">
            <a:avLst/>
          </a:prstGeom>
          <a:solidFill>
            <a:srgbClr val="FF00FF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 dirty="0">
                <a:solidFill>
                  <a:schemeClr val="bg1"/>
                </a:solidFill>
              </a:rPr>
              <a:t>NT 3 : </a:t>
            </a:r>
            <a:r>
              <a:rPr lang="en-US" b="1" dirty="0" err="1">
                <a:solidFill>
                  <a:schemeClr val="bg1"/>
                </a:solidFill>
                <a:latin typeface="VNI-Brush" pitchFamily="2" charset="0"/>
              </a:rPr>
              <a:t>ñaët</a:t>
            </a:r>
            <a:r>
              <a:rPr lang="en-US" b="1" dirty="0">
                <a:solidFill>
                  <a:schemeClr val="bg1"/>
                </a:solidFill>
                <a:latin typeface="VNI-Brush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-Brush" pitchFamily="2" charset="0"/>
              </a:rPr>
              <a:t>teân</a:t>
            </a:r>
            <a:r>
              <a:rPr lang="en-US" b="1" dirty="0">
                <a:solidFill>
                  <a:schemeClr val="bg1"/>
                </a:solidFill>
                <a:latin typeface="VNI-Brush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-Brush" pitchFamily="2" charset="0"/>
              </a:rPr>
              <a:t>theo</a:t>
            </a:r>
            <a:r>
              <a:rPr lang="en-US" b="1" dirty="0">
                <a:solidFill>
                  <a:schemeClr val="bg1"/>
                </a:solidFill>
                <a:latin typeface="VNI-Brush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-Brush" pitchFamily="2" charset="0"/>
              </a:rPr>
              <a:t>chöùc</a:t>
            </a:r>
            <a:r>
              <a:rPr lang="en-US" b="1" dirty="0">
                <a:solidFill>
                  <a:schemeClr val="bg1"/>
                </a:solidFill>
                <a:latin typeface="VNI-Brush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-Brush" pitchFamily="2" charset="0"/>
              </a:rPr>
              <a:t>naêng</a:t>
            </a:r>
            <a:endParaRPr lang="en-US" b="1" dirty="0">
              <a:solidFill>
                <a:schemeClr val="bg1"/>
              </a:solidFill>
              <a:latin typeface="VNI-Brush" pitchFamily="2" charset="0"/>
            </a:endParaRPr>
          </a:p>
        </p:txBody>
      </p:sp>
      <p:pic>
        <p:nvPicPr>
          <p:cNvPr id="40965" name="Picture 5" descr="coGCNnong"/>
          <p:cNvPicPr>
            <a:picLocks noChangeAspect="1" noChangeArrowheads="1"/>
          </p:cNvPicPr>
          <p:nvPr/>
        </p:nvPicPr>
        <p:blipFill>
          <a:blip r:embed="rId2"/>
          <a:srcRect l="22018" t="11009" r="25688" b="8257"/>
          <a:stretch>
            <a:fillRect/>
          </a:stretch>
        </p:blipFill>
        <p:spPr bwMode="auto">
          <a:xfrm>
            <a:off x="1828800" y="2514600"/>
            <a:ext cx="1776413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6" name="Picture 6" descr="bantay-1"/>
          <p:cNvPicPr>
            <a:picLocks noChangeAspect="1" noChangeArrowheads="1"/>
          </p:cNvPicPr>
          <p:nvPr/>
        </p:nvPicPr>
        <p:blipFill>
          <a:blip r:embed="rId3"/>
          <a:srcRect l="27385" t="19412" r="27385" b="31177"/>
          <a:stretch>
            <a:fillRect/>
          </a:stretch>
        </p:blipFill>
        <p:spPr bwMode="auto">
          <a:xfrm>
            <a:off x="5334000" y="2819400"/>
            <a:ext cx="1741488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7" name="Picture 7" descr="bantay-2"/>
          <p:cNvPicPr>
            <a:picLocks noChangeAspect="1" noChangeArrowheads="1"/>
          </p:cNvPicPr>
          <p:nvPr/>
        </p:nvPicPr>
        <p:blipFill>
          <a:blip r:embed="rId4"/>
          <a:srcRect l="30212" t="26471" r="27385" b="38235"/>
          <a:stretch>
            <a:fillRect/>
          </a:stretch>
        </p:blipFill>
        <p:spPr bwMode="auto">
          <a:xfrm>
            <a:off x="5334000" y="3429000"/>
            <a:ext cx="1676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096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533400"/>
            <a:ext cx="7620000" cy="417731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eaLnBrk="1" hangingPunct="1">
              <a:defRPr/>
            </a:pPr>
            <a:r>
              <a:rPr lang="en-US" sz="2400" b="1" dirty="0" smtClean="0">
                <a:solidFill>
                  <a:schemeClr val="bg1"/>
                </a:solidFill>
                <a:latin typeface="VNI-Cooper" pitchFamily="2" charset="0"/>
              </a:rPr>
              <a:t>   </a:t>
            </a:r>
            <a:r>
              <a:rPr lang="en-US" sz="1600" b="1" dirty="0" smtClean="0">
                <a:solidFill>
                  <a:schemeClr val="tx2"/>
                </a:solidFill>
                <a:latin typeface="VNI-Cooper" pitchFamily="2" charset="0"/>
              </a:rPr>
              <a:t>VAÁN ÑEÀ THUAÄT NGÖÕ GIAÛI PHAÃU HOÏC</a:t>
            </a:r>
          </a:p>
        </p:txBody>
      </p:sp>
      <p:sp>
        <p:nvSpPr>
          <p:cNvPr id="41987" name="Text Box 3"/>
          <p:cNvSpPr txBox="1">
            <a:spLocks noChangeArrowheads="1"/>
          </p:cNvSpPr>
          <p:nvPr/>
        </p:nvSpPr>
        <p:spPr bwMode="auto">
          <a:xfrm>
            <a:off x="2590800" y="1371600"/>
            <a:ext cx="4495800" cy="338554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dirty="0" smtClean="0">
                <a:solidFill>
                  <a:schemeClr val="bg1"/>
                </a:solidFill>
              </a:rPr>
              <a:t>NGUYÊN TẮC NỀN TẢNG TRONG GPH</a:t>
            </a:r>
            <a:r>
              <a:rPr lang="en-US" sz="1600" dirty="0" smtClean="0">
                <a:solidFill>
                  <a:schemeClr val="bg1"/>
                </a:solidFill>
                <a:latin typeface="VNI-Brush" pitchFamily="2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endParaRPr lang="en-US" sz="1600" dirty="0">
              <a:solidFill>
                <a:schemeClr val="bg1"/>
              </a:solidFill>
              <a:latin typeface="VNI-Brush" pitchFamily="2" charset="0"/>
            </a:endParaRPr>
          </a:p>
        </p:txBody>
      </p:sp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1600200" y="2056031"/>
            <a:ext cx="4572000" cy="369332"/>
          </a:xfrm>
          <a:prstGeom prst="rect">
            <a:avLst/>
          </a:prstGeom>
          <a:solidFill>
            <a:srgbClr val="FF3399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 dirty="0">
                <a:solidFill>
                  <a:schemeClr val="bg1"/>
                </a:solidFill>
              </a:rPr>
              <a:t>NT 4 : </a:t>
            </a:r>
            <a:r>
              <a:rPr lang="en-US" b="1" dirty="0" err="1">
                <a:solidFill>
                  <a:schemeClr val="bg1"/>
                </a:solidFill>
                <a:latin typeface="VNI Times" pitchFamily="2" charset="0"/>
              </a:rPr>
              <a:t>theo</a:t>
            </a:r>
            <a:r>
              <a:rPr lang="en-US" b="1" dirty="0">
                <a:solidFill>
                  <a:schemeClr val="bg1"/>
                </a:solidFill>
                <a:latin typeface="VNI Times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 Times" pitchFamily="2" charset="0"/>
              </a:rPr>
              <a:t>nguyeân</a:t>
            </a:r>
            <a:r>
              <a:rPr lang="en-US" b="1" dirty="0">
                <a:solidFill>
                  <a:schemeClr val="bg1"/>
                </a:solidFill>
                <a:latin typeface="VNI Times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 Times" pitchFamily="2" charset="0"/>
              </a:rPr>
              <a:t>taéc</a:t>
            </a:r>
            <a:r>
              <a:rPr lang="en-US" b="1" dirty="0">
                <a:solidFill>
                  <a:schemeClr val="bg1"/>
                </a:solidFill>
                <a:latin typeface="VNI Times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 Times" pitchFamily="2" charset="0"/>
              </a:rPr>
              <a:t>noâng</a:t>
            </a:r>
            <a:r>
              <a:rPr lang="en-US" b="1" dirty="0">
                <a:solidFill>
                  <a:schemeClr val="bg1"/>
                </a:solidFill>
                <a:latin typeface="VNI Times" pitchFamily="2" charset="0"/>
              </a:rPr>
              <a:t> - </a:t>
            </a:r>
            <a:r>
              <a:rPr lang="en-US" b="1" dirty="0" err="1">
                <a:solidFill>
                  <a:schemeClr val="bg1"/>
                </a:solidFill>
                <a:latin typeface="VNI Times" pitchFamily="2" charset="0"/>
              </a:rPr>
              <a:t>saâu</a:t>
            </a:r>
            <a:endParaRPr lang="en-US" b="1" dirty="0">
              <a:solidFill>
                <a:schemeClr val="bg1"/>
              </a:solidFill>
              <a:latin typeface="VNI Times" pitchFamily="2" charset="0"/>
            </a:endParaRPr>
          </a:p>
        </p:txBody>
      </p:sp>
      <p:pic>
        <p:nvPicPr>
          <p:cNvPr id="41989" name="Picture 5" descr="coGCNnong"/>
          <p:cNvPicPr>
            <a:picLocks noChangeAspect="1" noChangeArrowheads="1"/>
          </p:cNvPicPr>
          <p:nvPr/>
        </p:nvPicPr>
        <p:blipFill>
          <a:blip r:embed="rId2"/>
          <a:srcRect l="22935" t="11009" r="27524" b="10092"/>
          <a:stretch>
            <a:fillRect/>
          </a:stretch>
        </p:blipFill>
        <p:spPr bwMode="auto">
          <a:xfrm>
            <a:off x="685800" y="2798365"/>
            <a:ext cx="1676400" cy="400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90" name="Line 6"/>
          <p:cNvSpPr>
            <a:spLocks noChangeShapeType="1"/>
          </p:cNvSpPr>
          <p:nvPr/>
        </p:nvSpPr>
        <p:spPr bwMode="auto">
          <a:xfrm flipV="1">
            <a:off x="1981200" y="3962400"/>
            <a:ext cx="1295400" cy="381000"/>
          </a:xfrm>
          <a:prstGeom prst="line">
            <a:avLst/>
          </a:prstGeom>
          <a:noFill/>
          <a:ln w="44450">
            <a:solidFill>
              <a:srgbClr val="333399"/>
            </a:solidFill>
            <a:round/>
            <a:headEnd type="oval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991" name="Text Box 7"/>
          <p:cNvSpPr txBox="1">
            <a:spLocks noChangeArrowheads="1"/>
          </p:cNvSpPr>
          <p:nvPr/>
        </p:nvSpPr>
        <p:spPr bwMode="auto">
          <a:xfrm>
            <a:off x="3352800" y="3657600"/>
            <a:ext cx="2438400" cy="369332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 err="1" smtClean="0">
                <a:solidFill>
                  <a:schemeClr val="bg1"/>
                </a:solidFill>
                <a:latin typeface="VNI-Brush" pitchFamily="2" charset="0"/>
              </a:rPr>
              <a:t>Cô</a:t>
            </a:r>
            <a:r>
              <a:rPr lang="en-US" b="1" dirty="0" smtClean="0">
                <a:solidFill>
                  <a:schemeClr val="bg1"/>
                </a:solidFill>
                <a:latin typeface="VNI-Brush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-Brush" pitchFamily="2" charset="0"/>
              </a:rPr>
              <a:t>gaáp</a:t>
            </a:r>
            <a:r>
              <a:rPr lang="en-US" b="1" dirty="0">
                <a:solidFill>
                  <a:schemeClr val="bg1"/>
                </a:solidFill>
                <a:latin typeface="VNI-Brush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-Brush" pitchFamily="2" charset="0"/>
              </a:rPr>
              <a:t>caùc</a:t>
            </a:r>
            <a:r>
              <a:rPr lang="en-US" b="1" dirty="0">
                <a:solidFill>
                  <a:schemeClr val="bg1"/>
                </a:solidFill>
                <a:latin typeface="VNI-Brush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-Brush" pitchFamily="2" charset="0"/>
              </a:rPr>
              <a:t>ngoùn</a:t>
            </a:r>
            <a:r>
              <a:rPr lang="en-US" b="1" dirty="0">
                <a:solidFill>
                  <a:schemeClr val="bg1"/>
                </a:solidFill>
                <a:latin typeface="VNI-Brush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-Brush" pitchFamily="2" charset="0"/>
              </a:rPr>
              <a:t>noâng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1992" name="Picture 8" descr="coGCsau"/>
          <p:cNvPicPr>
            <a:picLocks noChangeAspect="1" noChangeArrowheads="1"/>
          </p:cNvPicPr>
          <p:nvPr/>
        </p:nvPicPr>
        <p:blipFill>
          <a:blip r:embed="rId3"/>
          <a:srcRect l="22302" t="20143" r="30215" b="9352"/>
          <a:stretch>
            <a:fillRect/>
          </a:stretch>
        </p:blipFill>
        <p:spPr bwMode="auto">
          <a:xfrm>
            <a:off x="6553200" y="2912586"/>
            <a:ext cx="1600200" cy="3564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93" name="Line 9"/>
          <p:cNvSpPr>
            <a:spLocks noChangeShapeType="1"/>
          </p:cNvSpPr>
          <p:nvPr/>
        </p:nvSpPr>
        <p:spPr bwMode="auto">
          <a:xfrm flipH="1">
            <a:off x="6172200" y="4495800"/>
            <a:ext cx="1447800" cy="304800"/>
          </a:xfrm>
          <a:prstGeom prst="line">
            <a:avLst/>
          </a:prstGeom>
          <a:noFill/>
          <a:ln w="44450">
            <a:solidFill>
              <a:srgbClr val="333399"/>
            </a:solidFill>
            <a:round/>
            <a:headEnd type="oval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994" name="Text Box 10"/>
          <p:cNvSpPr txBox="1">
            <a:spLocks noChangeArrowheads="1"/>
          </p:cNvSpPr>
          <p:nvPr/>
        </p:nvSpPr>
        <p:spPr bwMode="auto">
          <a:xfrm>
            <a:off x="3505200" y="4586288"/>
            <a:ext cx="2438400" cy="369332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 err="1">
                <a:solidFill>
                  <a:schemeClr val="bg1"/>
                </a:solidFill>
                <a:latin typeface="VNI-Brush" pitchFamily="2" charset="0"/>
              </a:rPr>
              <a:t>Cô</a:t>
            </a:r>
            <a:r>
              <a:rPr lang="en-US" b="1" dirty="0">
                <a:solidFill>
                  <a:schemeClr val="bg1"/>
                </a:solidFill>
                <a:latin typeface="VNI-Brush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-Brush" pitchFamily="2" charset="0"/>
              </a:rPr>
              <a:t>gaáp</a:t>
            </a:r>
            <a:r>
              <a:rPr lang="en-US" b="1" dirty="0">
                <a:solidFill>
                  <a:schemeClr val="bg1"/>
                </a:solidFill>
                <a:latin typeface="VNI-Brush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-Brush" pitchFamily="2" charset="0"/>
                <a:cs typeface="Arial" panose="020B0604020202020204" pitchFamily="34" charset="0"/>
              </a:rPr>
              <a:t>caùc</a:t>
            </a:r>
            <a:r>
              <a:rPr lang="en-US" b="1" dirty="0">
                <a:solidFill>
                  <a:schemeClr val="bg1"/>
                </a:solidFill>
                <a:latin typeface="VNI-Brush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-Brush" pitchFamily="2" charset="0"/>
              </a:rPr>
              <a:t>ngoùn</a:t>
            </a:r>
            <a:r>
              <a:rPr lang="en-US" b="1" dirty="0">
                <a:solidFill>
                  <a:schemeClr val="bg1"/>
                </a:solidFill>
                <a:latin typeface="VNI-Brush" pitchFamily="2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VNI-Brush" pitchFamily="2" charset="0"/>
              </a:rPr>
              <a:t>saâu</a:t>
            </a:r>
            <a:endParaRPr lang="en-US" b="1" dirty="0">
              <a:solidFill>
                <a:schemeClr val="bg1"/>
              </a:solidFill>
              <a:latin typeface="VNI-Brush" pitchFamily="2" charset="0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1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1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90" grpId="0" bldLvl="0" animBg="1"/>
      <p:bldP spid="41991" grpId="0" bldLvl="0" animBg="1"/>
      <p:bldP spid="41993" grpId="0" bldLvl="0" animBg="1"/>
      <p:bldP spid="41994" grpId="0" bldLvl="0" animBg="1"/>
    </p:bldLst>
  </p:timing>
</p:sld>
</file>

<file path=ppt/theme/theme1.xml><?xml version="1.0" encoding="utf-8"?>
<a:theme xmlns:a="http://schemas.openxmlformats.org/drawingml/2006/main" name="Orbit">
  <a:themeElements>
    <a:clrScheme name="Orbit 1">
      <a:dk1>
        <a:srgbClr val="010199"/>
      </a:dk1>
      <a:lt1>
        <a:srgbClr val="FFFFFF"/>
      </a:lt1>
      <a:dk2>
        <a:srgbClr val="000000"/>
      </a:dk2>
      <a:lt2>
        <a:srgbClr val="B2B2B2"/>
      </a:lt2>
      <a:accent1>
        <a:srgbClr val="3399FF"/>
      </a:accent1>
      <a:accent2>
        <a:srgbClr val="666699"/>
      </a:accent2>
      <a:accent3>
        <a:srgbClr val="AAAAAA"/>
      </a:accent3>
      <a:accent4>
        <a:srgbClr val="DADADA"/>
      </a:accent4>
      <a:accent5>
        <a:srgbClr val="ADCAFF"/>
      </a:accent5>
      <a:accent6>
        <a:srgbClr val="5C5C8A"/>
      </a:accent6>
      <a:hlink>
        <a:srgbClr val="FFFFCC"/>
      </a:hlink>
      <a:folHlink>
        <a:srgbClr val="FFCC66"/>
      </a:folHlink>
    </a:clrScheme>
    <a:fontScheme name="Orbi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rbit 1">
        <a:dk1>
          <a:srgbClr val="010199"/>
        </a:dk1>
        <a:lt1>
          <a:srgbClr val="FFFFFF"/>
        </a:lt1>
        <a:dk2>
          <a:srgbClr val="000000"/>
        </a:dk2>
        <a:lt2>
          <a:srgbClr val="B2B2B2"/>
        </a:lt2>
        <a:accent1>
          <a:srgbClr val="3399FF"/>
        </a:accent1>
        <a:accent2>
          <a:srgbClr val="666699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5C5C8A"/>
        </a:accent6>
        <a:hlink>
          <a:srgbClr val="FFFFCC"/>
        </a:hlink>
        <a:folHlink>
          <a:srgbClr val="FFCC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bit 2">
        <a:dk1>
          <a:srgbClr val="008000"/>
        </a:dk1>
        <a:lt1>
          <a:srgbClr val="FFFFFF"/>
        </a:lt1>
        <a:dk2>
          <a:srgbClr val="003300"/>
        </a:dk2>
        <a:lt2>
          <a:srgbClr val="C0C0C0"/>
        </a:lt2>
        <a:accent1>
          <a:srgbClr val="99CC00"/>
        </a:accent1>
        <a:accent2>
          <a:srgbClr val="527C3A"/>
        </a:accent2>
        <a:accent3>
          <a:srgbClr val="AAADAA"/>
        </a:accent3>
        <a:accent4>
          <a:srgbClr val="DADADA"/>
        </a:accent4>
        <a:accent5>
          <a:srgbClr val="CAE2AA"/>
        </a:accent5>
        <a:accent6>
          <a:srgbClr val="497034"/>
        </a:accent6>
        <a:hlink>
          <a:srgbClr val="33CC33"/>
        </a:hlink>
        <a:folHlink>
          <a:srgbClr val="C1FF8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bit 3">
        <a:dk1>
          <a:srgbClr val="000066"/>
        </a:dk1>
        <a:lt1>
          <a:srgbClr val="FFFFFF"/>
        </a:lt1>
        <a:dk2>
          <a:srgbClr val="000099"/>
        </a:dk2>
        <a:lt2>
          <a:srgbClr val="9FBFFF"/>
        </a:lt2>
        <a:accent1>
          <a:srgbClr val="0099CC"/>
        </a:accent1>
        <a:accent2>
          <a:srgbClr val="00CC66"/>
        </a:accent2>
        <a:accent3>
          <a:srgbClr val="AAAACA"/>
        </a:accent3>
        <a:accent4>
          <a:srgbClr val="DADADA"/>
        </a:accent4>
        <a:accent5>
          <a:srgbClr val="AACAE2"/>
        </a:accent5>
        <a:accent6>
          <a:srgbClr val="00B95C"/>
        </a:accent6>
        <a:hlink>
          <a:srgbClr val="00FFFF"/>
        </a:hlink>
        <a:folHlink>
          <a:srgbClr val="CDE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bit 4">
        <a:dk1>
          <a:srgbClr val="00ACA8"/>
        </a:dk1>
        <a:lt1>
          <a:srgbClr val="FFFFFF"/>
        </a:lt1>
        <a:dk2>
          <a:srgbClr val="006666"/>
        </a:dk2>
        <a:lt2>
          <a:srgbClr val="FFFF99"/>
        </a:lt2>
        <a:accent1>
          <a:srgbClr val="0099CC"/>
        </a:accent1>
        <a:accent2>
          <a:srgbClr val="6D6FC7"/>
        </a:accent2>
        <a:accent3>
          <a:srgbClr val="AAB8B8"/>
        </a:accent3>
        <a:accent4>
          <a:srgbClr val="DADADA"/>
        </a:accent4>
        <a:accent5>
          <a:srgbClr val="AACAE2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bit 5">
        <a:dk1>
          <a:srgbClr val="BA0023"/>
        </a:dk1>
        <a:lt1>
          <a:srgbClr val="FFFFFF"/>
        </a:lt1>
        <a:dk2>
          <a:srgbClr val="800000"/>
        </a:dk2>
        <a:lt2>
          <a:srgbClr val="FFFF99"/>
        </a:lt2>
        <a:accent1>
          <a:srgbClr val="FF6600"/>
        </a:accent1>
        <a:accent2>
          <a:srgbClr val="C5543D"/>
        </a:accent2>
        <a:accent3>
          <a:srgbClr val="C0AAAA"/>
        </a:accent3>
        <a:accent4>
          <a:srgbClr val="DADADA"/>
        </a:accent4>
        <a:accent5>
          <a:srgbClr val="FFB8AA"/>
        </a:accent5>
        <a:accent6>
          <a:srgbClr val="B24B36"/>
        </a:accent6>
        <a:hlink>
          <a:srgbClr val="FFFF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bit 6">
        <a:dk1>
          <a:srgbClr val="6D776E"/>
        </a:dk1>
        <a:lt1>
          <a:srgbClr val="FFFFFF"/>
        </a:lt1>
        <a:dk2>
          <a:srgbClr val="575863"/>
        </a:dk2>
        <a:lt2>
          <a:srgbClr val="DDDDDD"/>
        </a:lt2>
        <a:accent1>
          <a:srgbClr val="0099CC"/>
        </a:accent1>
        <a:accent2>
          <a:srgbClr val="939EA9"/>
        </a:accent2>
        <a:accent3>
          <a:srgbClr val="B4B4B7"/>
        </a:accent3>
        <a:accent4>
          <a:srgbClr val="DADADA"/>
        </a:accent4>
        <a:accent5>
          <a:srgbClr val="AACAE2"/>
        </a:accent5>
        <a:accent6>
          <a:srgbClr val="858F99"/>
        </a:accent6>
        <a:hlink>
          <a:srgbClr val="FFCC00"/>
        </a:hlink>
        <a:folHlink>
          <a:srgbClr val="BD894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bit 7">
        <a:dk1>
          <a:srgbClr val="A28A84"/>
        </a:dk1>
        <a:lt1>
          <a:srgbClr val="FFFFFF"/>
        </a:lt1>
        <a:dk2>
          <a:srgbClr val="765E58"/>
        </a:dk2>
        <a:lt2>
          <a:srgbClr val="DDDDDD"/>
        </a:lt2>
        <a:accent1>
          <a:srgbClr val="CC6600"/>
        </a:accent1>
        <a:accent2>
          <a:srgbClr val="CC9900"/>
        </a:accent2>
        <a:accent3>
          <a:srgbClr val="BDB6B4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FFCC00"/>
        </a:hlink>
        <a:folHlink>
          <a:srgbClr val="FFFFB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bit 8">
        <a:dk1>
          <a:srgbClr val="000000"/>
        </a:dk1>
        <a:lt1>
          <a:srgbClr val="C5D9ED"/>
        </a:lt1>
        <a:dk2>
          <a:srgbClr val="000000"/>
        </a:dk2>
        <a:lt2>
          <a:srgbClr val="FFFFFF"/>
        </a:lt2>
        <a:accent1>
          <a:srgbClr val="F3F6FF"/>
        </a:accent1>
        <a:accent2>
          <a:srgbClr val="33CCCC"/>
        </a:accent2>
        <a:accent3>
          <a:srgbClr val="DFE9F4"/>
        </a:accent3>
        <a:accent4>
          <a:srgbClr val="000000"/>
        </a:accent4>
        <a:accent5>
          <a:srgbClr val="F8FAFF"/>
        </a:accent5>
        <a:accent6>
          <a:srgbClr val="2DB9B9"/>
        </a:accent6>
        <a:hlink>
          <a:srgbClr val="0000FF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bit 9">
        <a:dk1>
          <a:srgbClr val="FFFFFF"/>
        </a:dk1>
        <a:lt1>
          <a:srgbClr val="FFFFFF"/>
        </a:lt1>
        <a:dk2>
          <a:srgbClr val="AAAAC6"/>
        </a:dk2>
        <a:lt2>
          <a:srgbClr val="FFFFCC"/>
        </a:lt2>
        <a:accent1>
          <a:srgbClr val="66667E"/>
        </a:accent1>
        <a:accent2>
          <a:srgbClr val="629157"/>
        </a:accent2>
        <a:accent3>
          <a:srgbClr val="D2D2DF"/>
        </a:accent3>
        <a:accent4>
          <a:srgbClr val="DADADA"/>
        </a:accent4>
        <a:accent5>
          <a:srgbClr val="B8B8C0"/>
        </a:accent5>
        <a:accent6>
          <a:srgbClr val="58834E"/>
        </a:accent6>
        <a:hlink>
          <a:srgbClr val="6600CC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</TotalTime>
  <Words>858</Words>
  <Application>Microsoft Office PowerPoint</Application>
  <PresentationFormat>On-screen Show (4:3)</PresentationFormat>
  <Paragraphs>166</Paragraphs>
  <Slides>64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6" baseType="lpstr">
      <vt:lpstr>Arial</vt:lpstr>
      <vt:lpstr>Calibri</vt:lpstr>
      <vt:lpstr>Cascadia Code Light</vt:lpstr>
      <vt:lpstr>Times New Roman</vt:lpstr>
      <vt:lpstr>VNI Times</vt:lpstr>
      <vt:lpstr>VNI-Brush</vt:lpstr>
      <vt:lpstr>VNI-Cooper</vt:lpstr>
      <vt:lpstr>VNI-Helve-Condense</vt:lpstr>
      <vt:lpstr>VNI-Times</vt:lpstr>
      <vt:lpstr>Wingdings</vt:lpstr>
      <vt:lpstr>Orbit</vt:lpstr>
      <vt:lpstr>Paintbrush Picture</vt:lpstr>
      <vt:lpstr>GIẢI PHẪU- SINH LÝ HỆ XƯƠNG</vt:lpstr>
      <vt:lpstr>MỤC TIÊU</vt:lpstr>
      <vt:lpstr>   VAÁN ÑEÀ THUAÄT NGÖÕ GIAÛI PHAÃU HOÏC</vt:lpstr>
      <vt:lpstr>   VAÁN ÑEÀ THUAÄT NGÖÕ GIAÛI PHAÃU HOÏC</vt:lpstr>
      <vt:lpstr>   VAÁN ÑEÀ THUAÄT NGÖÕ GIAÛI PHAÃU HOÏC</vt:lpstr>
      <vt:lpstr>   VAÁN ÑEÀ THUAÄT NGÖÕ GIAÛI PHAÃU HOÏC</vt:lpstr>
      <vt:lpstr>PowerPoint Presentation</vt:lpstr>
      <vt:lpstr>   VAÁN ÑEÀ THUAÄT NGÖÕ GIAÛI PHAÃU HOÏC</vt:lpstr>
      <vt:lpstr>   VAÁN ÑEÀ THUAÄT NGÖÕ GIAÛI PHAÃU HOÏC</vt:lpstr>
      <vt:lpstr>PowerPoint Presentation</vt:lpstr>
      <vt:lpstr>CHỨC NĂNG</vt:lpstr>
      <vt:lpstr>PowerPoint Presentation</vt:lpstr>
      <vt:lpstr>PowerPoint Presentation</vt:lpstr>
      <vt:lpstr>CHỨC NĂNG</vt:lpstr>
      <vt:lpstr>CHỨC NĂNG</vt:lpstr>
      <vt:lpstr>CHỨC NĂNG</vt:lpstr>
      <vt:lpstr>PowerPoint Presentation</vt:lpstr>
      <vt:lpstr>THÀNH PHẦN HỆ XƯƠNG</vt:lpstr>
      <vt:lpstr>PowerPoint Presentation</vt:lpstr>
      <vt:lpstr>XƯƠNG ĐẦU MẶT CỔ (23)</vt:lpstr>
      <vt:lpstr>PowerPoint Presentation</vt:lpstr>
      <vt:lpstr>THÓP TRẺ EM</vt:lpstr>
      <vt:lpstr>PowerPoint Presentation</vt:lpstr>
      <vt:lpstr>PowerPoint Presentation</vt:lpstr>
      <vt:lpstr>XƯƠNG ĐỐT SỐNG</vt:lpstr>
      <vt:lpstr>XƯƠNG ĐỐT SỐNG</vt:lpstr>
      <vt:lpstr>PowerPoint Presentation</vt:lpstr>
      <vt:lpstr>ĐĨA ĐỆM</vt:lpstr>
      <vt:lpstr>PowerPoint Presentation</vt:lpstr>
      <vt:lpstr>PowerPoint Presentation</vt:lpstr>
      <vt:lpstr>PowerPoint Presentation</vt:lpstr>
      <vt:lpstr>XƯƠNG LỒNG NGỰC (25)</vt:lpstr>
      <vt:lpstr>XƯƠNG LỒNG NGỰC</vt:lpstr>
      <vt:lpstr>PowerPoint Presentation</vt:lpstr>
      <vt:lpstr>XƯƠNG ĐÒN</vt:lpstr>
      <vt:lpstr>PowerPoint Presentation</vt:lpstr>
      <vt:lpstr>XƯƠNG VAI</vt:lpstr>
      <vt:lpstr>PowerPoint Presentation</vt:lpstr>
      <vt:lpstr>XƯƠNG CÁNH TAY</vt:lpstr>
      <vt:lpstr>PowerPoint Presentation</vt:lpstr>
      <vt:lpstr>XƯƠNG VÙNG CẲNG TAY</vt:lpstr>
      <vt:lpstr>XƯƠNG VÙNG CỔ TAY</vt:lpstr>
      <vt:lpstr>XƯƠNG ĐỐT NGÓN TAY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XƯƠNG CHẬU</vt:lpstr>
      <vt:lpstr>XƯƠNG CHẬU</vt:lpstr>
      <vt:lpstr>KHUNG CHẬU</vt:lpstr>
      <vt:lpstr>XƯƠNG ĐÙI</vt:lpstr>
      <vt:lpstr>XƯƠNG VÙNG CẲNG CHÂN</vt:lpstr>
      <vt:lpstr>XƯƠNG VÙNG CỔ BÀN CHÂN</vt:lpstr>
      <vt:lpstr>PowerPoint Presentation</vt:lpstr>
      <vt:lpstr>PowerPoint Presentation</vt:lpstr>
      <vt:lpstr>PowerPoint Presentation</vt:lpstr>
      <vt:lpstr>PowerPoint Presentation</vt:lpstr>
      <vt:lpstr>XƯƠNG VÙNG TAI (6)</vt:lpstr>
      <vt:lpstr>PHÂN LOẠI</vt:lpstr>
      <vt:lpstr>PHÂN LOẠI</vt:lpstr>
      <vt:lpstr>PHÂN LOẠI</vt:lpstr>
      <vt:lpstr>PHÂN LOẠI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XƯƠNG ĐẦU MẶT</dc:title>
  <dc:creator>user</dc:creator>
  <cp:lastModifiedBy>Ms Hai Duong</cp:lastModifiedBy>
  <cp:revision>168</cp:revision>
  <dcterms:created xsi:type="dcterms:W3CDTF">2006-10-10T02:32:00Z</dcterms:created>
  <dcterms:modified xsi:type="dcterms:W3CDTF">2023-05-15T05:49:30Z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1033-11.2.0.9052</vt:lpwstr>
  </property>
</Properties>
</file>